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3" r:id="rId4"/>
    <p:sldId id="264" r:id="rId5"/>
    <p:sldId id="265" r:id="rId6"/>
    <p:sldId id="266" r:id="rId7"/>
    <p:sldId id="258" r:id="rId8"/>
    <p:sldId id="259" r:id="rId9"/>
    <p:sldId id="260" r:id="rId10"/>
    <p:sldId id="261" r:id="rId11"/>
    <p:sldId id="262"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000" autoAdjust="0"/>
    <p:restoredTop sz="92969"/>
  </p:normalViewPr>
  <p:slideViewPr>
    <p:cSldViewPr snapToGrid="0">
      <p:cViewPr>
        <p:scale>
          <a:sx n="55" d="100"/>
          <a:sy n="55" d="100"/>
        </p:scale>
        <p:origin x="-888"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41"/>
            <a:ext cx="36576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2800" y="274641"/>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0F5BD5-59AC-4EF9-8085-C7201B0C25BD}" type="datetimeFigureOut">
              <a:rPr lang="uk-UA" smtClean="0"/>
              <a:pPr/>
              <a:t>30.11.2017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EE86003-B192-4142-946F-495E46D6B206}"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F5BD5-59AC-4EF9-8085-C7201B0C25BD}" type="datetimeFigureOut">
              <a:rPr lang="uk-UA" smtClean="0"/>
              <a:pPr/>
              <a:t>30.11.2017</a:t>
            </a:fld>
            <a:endParaRPr lang="uk-UA"/>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86003-B192-4142-946F-495E46D6B206}"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daad.org.ua/ukr/stipendien.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mladiinfo.eu/" TargetMode="External"/><Relationship Id="rId2" Type="http://schemas.openxmlformats.org/officeDocument/2006/relationships/hyperlink" Target="https://www.salto-youth.net/" TargetMode="External"/><Relationship Id="rId1" Type="http://schemas.openxmlformats.org/officeDocument/2006/relationships/slideLayout" Target="../slideLayouts/slideLayout2.xml"/><Relationship Id="rId6" Type="http://schemas.openxmlformats.org/officeDocument/2006/relationships/hyperlink" Target="https://l.facebook.com/l.php?u=http%3A%2F%2Fofficialchange.com%2F&amp;h=ATMKzUCTJQPG3Ll3TQPBUqpUPgsAQdLeCPHIi7aImJJJxD5t7tRjN_Vf3yiPI-83fSLwyQ0epe_ojFSCd2k71T7sWBq1xsEQYrNLLiEIXhwETvQunvj_OJuhLIxwAo6oV-xn-ghrCCCZt7Il9S3Ie2Td9oKHVdy4Ew64fRyFyY9XQrZMnI35mjoLrlJ9uM2f470fpxoH5eOIAWLwtvf6Gw6jtnKuCjYwc-ctoAkBDAU-yYyxQI1uVD8GGxjHFvNAh4vkoTTB0Tt-8CvqjrNtYOvuHyFmR5YQJRFvXABCE34" TargetMode="External"/><Relationship Id="rId5" Type="http://schemas.openxmlformats.org/officeDocument/2006/relationships/hyperlink" Target="https://l.facebook.com/l.php?u=http%3A%2F%2Fdiem.studway.com.ua%2F&amp;h=ATOL8CdV0rsJvpb_XoeWxzySLylgD6_ozqSPp7CxM6D_RAw2G7MOlARFtMI-SVW3CNSgRxcISMqpXHVHlJe9c-pKpoZkZqjFO9mYod_tlC8B9byBXxPZwUmHkmDxD6ITxRRuuvTIACBGfKQkQKWoW5XLIfOGHuzlbtS2ajR584k1Xq_SAtcjBaoyGYKFBsJUbbb4n26-YlcF5jPRkmLJ0prvyhp9HTp0-2xanXaV5WJALPEmc6lpUKVTTvS9OHxS26sNGu7vgAXNfS8VbdWH9_wDVWXAhXEYMckI0AvLkJg" TargetMode="External"/><Relationship Id="rId4" Type="http://schemas.openxmlformats.org/officeDocument/2006/relationships/hyperlink" Target="http://unistudy.org.ua/short-term/trai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daad.de/deutschland/studienangebote/sommerkurse/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aad.de/hochschulen/ausschreibungen/projekte/de/11342-foerderprogramme-finden/?s=1&amp;projektid=5714408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92348" y="912993"/>
            <a:ext cx="10972800" cy="1143000"/>
          </a:xfrm>
        </p:spPr>
        <p:txBody>
          <a:bodyPr>
            <a:noAutofit/>
          </a:bodyPr>
          <a:lstStyle/>
          <a:p>
            <a:r>
              <a:rPr lang="ru-RU" sz="8000" dirty="0" err="1" smtClean="0">
                <a:solidFill>
                  <a:srgbClr val="00B050"/>
                </a:solidFill>
                <a:cs typeface="Aharoni" pitchFamily="2" charset="-79"/>
              </a:rPr>
              <a:t>Стип</a:t>
            </a:r>
            <a:r>
              <a:rPr lang="uk-UA" sz="8000" dirty="0" err="1" smtClean="0">
                <a:solidFill>
                  <a:srgbClr val="00B050"/>
                </a:solidFill>
                <a:cs typeface="Aharoni" pitchFamily="2" charset="-79"/>
              </a:rPr>
              <a:t>ендії</a:t>
            </a:r>
            <a:r>
              <a:rPr lang="uk-UA" sz="8000" dirty="0" smtClean="0">
                <a:solidFill>
                  <a:srgbClr val="00B050"/>
                </a:solidFill>
                <a:cs typeface="Aharoni" pitchFamily="2" charset="-79"/>
              </a:rPr>
              <a:t> </a:t>
            </a:r>
            <a:r>
              <a:rPr lang="en-US" sz="8000" dirty="0" smtClean="0">
                <a:solidFill>
                  <a:srgbClr val="00B050"/>
                </a:solidFill>
                <a:latin typeface="Aharoni" pitchFamily="2" charset="-79"/>
                <a:cs typeface="Aharoni" pitchFamily="2" charset="-79"/>
              </a:rPr>
              <a:t>DAAD</a:t>
            </a:r>
            <a:r>
              <a:rPr lang="ru-RU" sz="8000" dirty="0" smtClean="0">
                <a:solidFill>
                  <a:srgbClr val="00B050"/>
                </a:solidFill>
                <a:cs typeface="Aharoni" pitchFamily="2" charset="-79"/>
              </a:rPr>
              <a:t/>
            </a:r>
            <a:br>
              <a:rPr lang="ru-RU" sz="8000" dirty="0" smtClean="0">
                <a:solidFill>
                  <a:srgbClr val="00B050"/>
                </a:solidFill>
                <a:cs typeface="Aharoni" pitchFamily="2" charset="-79"/>
              </a:rPr>
            </a:br>
            <a:endParaRPr lang="ru-RU" sz="8000" dirty="0">
              <a:solidFill>
                <a:srgbClr val="00B050"/>
              </a:solidFill>
              <a:cs typeface="Aharoni" pitchFamily="2" charset="-79"/>
            </a:endParaRPr>
          </a:p>
        </p:txBody>
      </p:sp>
      <p:pic>
        <p:nvPicPr>
          <p:cNvPr id="7" name="Содержимое 6" descr="f_10138432.jpg"/>
          <p:cNvPicPr>
            <a:picLocks noGrp="1" noChangeAspect="1"/>
          </p:cNvPicPr>
          <p:nvPr>
            <p:ph idx="1"/>
          </p:nvPr>
        </p:nvPicPr>
        <p:blipFill>
          <a:blip r:embed="rId2"/>
          <a:stretch>
            <a:fillRect/>
          </a:stretch>
        </p:blipFill>
        <p:spPr>
          <a:xfrm>
            <a:off x="2067893" y="1880558"/>
            <a:ext cx="8056214" cy="4245605"/>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uk-UA" sz="4800" b="1" dirty="0">
                <a:solidFill>
                  <a:srgbClr val="00B050"/>
                </a:solidFill>
              </a:rPr>
              <a:t>Для аспірантів:</a:t>
            </a:r>
            <a:r>
              <a:rPr lang="ru-RU" sz="4800" dirty="0">
                <a:solidFill>
                  <a:srgbClr val="00B050"/>
                </a:solidFill>
              </a:rPr>
              <a:t/>
            </a:r>
            <a:br>
              <a:rPr lang="ru-RU" sz="4800" dirty="0">
                <a:solidFill>
                  <a:srgbClr val="00B050"/>
                </a:solidFill>
              </a:rPr>
            </a:br>
            <a:endParaRPr lang="ru-RU" sz="4800" dirty="0">
              <a:solidFill>
                <a:srgbClr val="00B050"/>
              </a:solidFill>
            </a:endParaRPr>
          </a:p>
        </p:txBody>
      </p:sp>
      <p:sp>
        <p:nvSpPr>
          <p:cNvPr id="4" name="Содержимое 3"/>
          <p:cNvSpPr>
            <a:spLocks noGrp="1"/>
          </p:cNvSpPr>
          <p:nvPr>
            <p:ph idx="1"/>
          </p:nvPr>
        </p:nvSpPr>
        <p:spPr/>
        <p:txBody>
          <a:bodyPr/>
          <a:lstStyle/>
          <a:p>
            <a:pPr lvl="0"/>
            <a:r>
              <a:rPr lang="uk-UA" sz="4800" dirty="0"/>
              <a:t>Наукові стипендії – короткі стипендії</a:t>
            </a:r>
            <a:endParaRPr lang="ru-RU" sz="4800" dirty="0"/>
          </a:p>
          <a:p>
            <a:pPr lvl="0"/>
            <a:r>
              <a:rPr lang="uk-UA" sz="4800" dirty="0"/>
              <a:t>Наукові стипендії – річні стипендії</a:t>
            </a:r>
            <a:endParaRPr lang="ru-RU" sz="4800" dirty="0"/>
          </a:p>
          <a:p>
            <a:pPr lvl="0"/>
            <a:r>
              <a:rPr lang="uk-UA" sz="4800" dirty="0"/>
              <a:t>Наукові стипендії – повна аспірантура у Німеччині</a:t>
            </a:r>
            <a:endParaRPr lang="ru-RU" sz="4800"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Наукові</a:t>
            </a:r>
            <a:r>
              <a:rPr lang="ru-RU" b="1" dirty="0"/>
              <a:t> </a:t>
            </a:r>
            <a:r>
              <a:rPr lang="ru-RU" b="1" dirty="0" err="1"/>
              <a:t>стипендії</a:t>
            </a:r>
            <a:r>
              <a:rPr lang="ru-RU" b="1" dirty="0"/>
              <a:t> - </a:t>
            </a:r>
            <a:r>
              <a:rPr lang="ru-RU" b="1" dirty="0" err="1"/>
              <a:t>короткі</a:t>
            </a:r>
            <a:r>
              <a:rPr lang="ru-RU" b="1" dirty="0"/>
              <a:t> </a:t>
            </a:r>
            <a:r>
              <a:rPr lang="ru-RU" b="1" dirty="0" err="1"/>
              <a:t>стипендії</a:t>
            </a:r>
            <a:endParaRPr lang="ru-RU" dirty="0"/>
          </a:p>
        </p:txBody>
      </p:sp>
      <p:sp>
        <p:nvSpPr>
          <p:cNvPr id="3" name="Содержимое 2"/>
          <p:cNvSpPr>
            <a:spLocks noGrp="1"/>
          </p:cNvSpPr>
          <p:nvPr>
            <p:ph idx="1"/>
          </p:nvPr>
        </p:nvSpPr>
        <p:spPr>
          <a:xfrm>
            <a:off x="609600" y="1242204"/>
            <a:ext cx="10972800" cy="5615795"/>
          </a:xfrm>
        </p:spPr>
        <p:txBody>
          <a:bodyPr>
            <a:normAutofit fontScale="77500" lnSpcReduction="20000"/>
          </a:bodyPr>
          <a:lstStyle/>
          <a:p>
            <a:pPr>
              <a:buNone/>
            </a:pPr>
            <a:r>
              <a:rPr lang="ru-RU" b="1" dirty="0"/>
              <a:t>На </a:t>
            </a:r>
            <a:r>
              <a:rPr lang="ru-RU" b="1" dirty="0" err="1"/>
              <a:t>що</a:t>
            </a:r>
            <a:r>
              <a:rPr lang="ru-RU" b="1" dirty="0"/>
              <a:t> </a:t>
            </a:r>
            <a:r>
              <a:rPr lang="ru-RU" b="1" dirty="0" err="1"/>
              <a:t>надається</a:t>
            </a:r>
            <a:r>
              <a:rPr lang="ru-RU" b="1" dirty="0"/>
              <a:t> </a:t>
            </a:r>
            <a:r>
              <a:rPr lang="ru-RU" b="1" dirty="0" err="1"/>
              <a:t>підтримка</a:t>
            </a:r>
            <a:r>
              <a:rPr lang="ru-RU" b="1" dirty="0"/>
              <a:t>?</a:t>
            </a:r>
            <a:endParaRPr lang="ru-RU" dirty="0"/>
          </a:p>
          <a:p>
            <a:r>
              <a:rPr lang="ru-RU" dirty="0" err="1"/>
              <a:t>Науковий</a:t>
            </a:r>
            <a:r>
              <a:rPr lang="ru-RU" dirty="0"/>
              <a:t> проект </a:t>
            </a:r>
            <a:r>
              <a:rPr lang="ru-RU" dirty="0" err="1"/>
              <a:t>або</a:t>
            </a:r>
            <a:r>
              <a:rPr lang="ru-RU" dirty="0"/>
              <a:t> </a:t>
            </a:r>
            <a:r>
              <a:rPr lang="ru-RU" dirty="0" err="1"/>
              <a:t>підвищення</a:t>
            </a:r>
            <a:r>
              <a:rPr lang="ru-RU" dirty="0"/>
              <a:t> </a:t>
            </a:r>
            <a:r>
              <a:rPr lang="ru-RU" dirty="0" err="1"/>
              <a:t>кваліфікації</a:t>
            </a:r>
            <a:r>
              <a:rPr lang="ru-RU" dirty="0"/>
              <a:t> у </a:t>
            </a:r>
            <a:r>
              <a:rPr lang="ru-RU" dirty="0" err="1"/>
              <a:t>державних</a:t>
            </a:r>
            <a:r>
              <a:rPr lang="ru-RU" dirty="0"/>
              <a:t> </a:t>
            </a:r>
            <a:r>
              <a:rPr lang="ru-RU" dirty="0" err="1"/>
              <a:t>або</a:t>
            </a:r>
            <a:r>
              <a:rPr lang="ru-RU" dirty="0"/>
              <a:t> державно </a:t>
            </a:r>
            <a:r>
              <a:rPr lang="ru-RU" dirty="0" err="1"/>
              <a:t>визнаних</a:t>
            </a:r>
            <a:r>
              <a:rPr lang="ru-RU" dirty="0"/>
              <a:t> ВНЗ </a:t>
            </a:r>
            <a:r>
              <a:rPr lang="ru-RU" dirty="0" err="1"/>
              <a:t>або</a:t>
            </a:r>
            <a:r>
              <a:rPr lang="ru-RU" dirty="0"/>
              <a:t> </a:t>
            </a:r>
            <a:r>
              <a:rPr lang="ru-RU" dirty="0" err="1"/>
              <a:t>позауніверситетських</a:t>
            </a:r>
            <a:r>
              <a:rPr lang="ru-RU" dirty="0"/>
              <a:t> </a:t>
            </a:r>
            <a:r>
              <a:rPr lang="ru-RU" dirty="0" err="1"/>
              <a:t>науково-дослідних</a:t>
            </a:r>
            <a:r>
              <a:rPr lang="ru-RU" dirty="0"/>
              <a:t> </a:t>
            </a:r>
            <a:r>
              <a:rPr lang="ru-RU" dirty="0" err="1"/>
              <a:t>установах</a:t>
            </a:r>
            <a:r>
              <a:rPr lang="ru-RU" dirty="0"/>
              <a:t> у </a:t>
            </a:r>
            <a:r>
              <a:rPr lang="ru-RU" dirty="0" err="1"/>
              <a:t>Німеччині</a:t>
            </a:r>
            <a:r>
              <a:rPr lang="ru-RU" dirty="0"/>
              <a:t>, </a:t>
            </a:r>
            <a:r>
              <a:rPr lang="ru-RU" dirty="0" err="1"/>
              <a:t>які</a:t>
            </a:r>
            <a:r>
              <a:rPr lang="ru-RU" dirty="0"/>
              <a:t> </a:t>
            </a:r>
            <a:r>
              <a:rPr lang="ru-RU" dirty="0" err="1"/>
              <a:t>проводяться</a:t>
            </a:r>
            <a:r>
              <a:rPr lang="ru-RU" dirty="0"/>
              <a:t> за </a:t>
            </a:r>
            <a:r>
              <a:rPr lang="ru-RU" dirty="0" err="1"/>
              <a:t>узгодженням</a:t>
            </a:r>
            <a:r>
              <a:rPr lang="ru-RU" dirty="0"/>
              <a:t> </a:t>
            </a:r>
            <a:r>
              <a:rPr lang="ru-RU" dirty="0" err="1"/>
              <a:t>з</a:t>
            </a:r>
            <a:r>
              <a:rPr lang="ru-RU" dirty="0"/>
              <a:t> </a:t>
            </a:r>
            <a:r>
              <a:rPr lang="ru-RU" dirty="0" err="1"/>
              <a:t>науковим</a:t>
            </a:r>
            <a:r>
              <a:rPr lang="ru-RU" dirty="0"/>
              <a:t> </a:t>
            </a:r>
            <a:r>
              <a:rPr lang="ru-RU" dirty="0" err="1"/>
              <a:t>керівником</a:t>
            </a:r>
            <a:r>
              <a:rPr lang="ru-RU" dirty="0"/>
              <a:t> </a:t>
            </a:r>
            <a:r>
              <a:rPr lang="ru-RU" dirty="0" err="1"/>
              <a:t>з</a:t>
            </a:r>
            <a:r>
              <a:rPr lang="ru-RU" dirty="0"/>
              <a:t> </a:t>
            </a:r>
            <a:r>
              <a:rPr lang="ru-RU" dirty="0" err="1"/>
              <a:t>Німеччини</a:t>
            </a:r>
            <a:r>
              <a:rPr lang="ru-RU" dirty="0"/>
              <a:t>.</a:t>
            </a:r>
          </a:p>
          <a:p>
            <a:pPr>
              <a:buNone/>
            </a:pPr>
            <a:r>
              <a:rPr lang="ru-RU" b="1" dirty="0" err="1"/>
              <a:t>Тривалість</a:t>
            </a:r>
            <a:r>
              <a:rPr lang="ru-RU" b="1" dirty="0"/>
              <a:t> </a:t>
            </a:r>
            <a:r>
              <a:rPr lang="ru-RU" b="1" dirty="0" err="1"/>
              <a:t>фінансування</a:t>
            </a:r>
            <a:endParaRPr lang="ru-RU" dirty="0"/>
          </a:p>
          <a:p>
            <a:r>
              <a:rPr lang="ru-RU" dirty="0" err="1"/>
              <a:t>Від</a:t>
            </a:r>
            <a:r>
              <a:rPr lang="ru-RU" dirty="0"/>
              <a:t> 1 </a:t>
            </a:r>
            <a:r>
              <a:rPr lang="ru-RU" dirty="0" err="1"/>
              <a:t>місяця</a:t>
            </a:r>
            <a:r>
              <a:rPr lang="ru-RU" dirty="0"/>
              <a:t> до максимально 6 </a:t>
            </a:r>
            <a:r>
              <a:rPr lang="ru-RU" dirty="0" err="1"/>
              <a:t>місяців</a:t>
            </a:r>
            <a:r>
              <a:rPr lang="ru-RU" dirty="0"/>
              <a:t>; </a:t>
            </a:r>
            <a:r>
              <a:rPr lang="ru-RU" dirty="0" err="1"/>
              <a:t>період</a:t>
            </a:r>
            <a:r>
              <a:rPr lang="ru-RU" dirty="0"/>
              <a:t> </a:t>
            </a:r>
            <a:r>
              <a:rPr lang="ru-RU" dirty="0" err="1"/>
              <a:t>виплати</a:t>
            </a:r>
            <a:r>
              <a:rPr lang="ru-RU" dirty="0"/>
              <a:t> </a:t>
            </a:r>
            <a:r>
              <a:rPr lang="ru-RU" dirty="0" err="1"/>
              <a:t>стипендії</a:t>
            </a:r>
            <a:r>
              <a:rPr lang="ru-RU" dirty="0"/>
              <a:t> </a:t>
            </a:r>
            <a:r>
              <a:rPr lang="ru-RU" dirty="0" err="1"/>
              <a:t>встановлюється</a:t>
            </a:r>
            <a:r>
              <a:rPr lang="ru-RU" dirty="0"/>
              <a:t> </a:t>
            </a:r>
            <a:r>
              <a:rPr lang="ru-RU" dirty="0" err="1"/>
              <a:t>відбірковою</a:t>
            </a:r>
            <a:r>
              <a:rPr lang="ru-RU" dirty="0"/>
              <a:t> </a:t>
            </a:r>
            <a:r>
              <a:rPr lang="ru-RU" dirty="0" err="1"/>
              <a:t>комісією</a:t>
            </a:r>
            <a:r>
              <a:rPr lang="ru-RU" dirty="0"/>
              <a:t> </a:t>
            </a:r>
            <a:r>
              <a:rPr lang="ru-RU" dirty="0" err="1"/>
              <a:t>залежно</a:t>
            </a:r>
            <a:r>
              <a:rPr lang="ru-RU" dirty="0"/>
              <a:t> </a:t>
            </a:r>
            <a:r>
              <a:rPr lang="ru-RU" dirty="0" err="1"/>
              <a:t>від</a:t>
            </a:r>
            <a:r>
              <a:rPr lang="ru-RU" dirty="0"/>
              <a:t> </a:t>
            </a:r>
            <a:r>
              <a:rPr lang="ru-RU" dirty="0" err="1"/>
              <a:t>намірів</a:t>
            </a:r>
            <a:r>
              <a:rPr lang="ru-RU" dirty="0"/>
              <a:t> та </a:t>
            </a:r>
            <a:r>
              <a:rPr lang="ru-RU" dirty="0" err="1"/>
              <a:t>робочого</a:t>
            </a:r>
            <a:r>
              <a:rPr lang="ru-RU" dirty="0"/>
              <a:t> </a:t>
            </a:r>
            <a:r>
              <a:rPr lang="ru-RU" dirty="0" err="1"/>
              <a:t>планування</a:t>
            </a:r>
            <a:r>
              <a:rPr lang="ru-RU" dirty="0"/>
              <a:t>.</a:t>
            </a:r>
          </a:p>
          <a:p>
            <a:r>
              <a:rPr lang="ru-RU" dirty="0" err="1"/>
              <a:t>Стипендія</a:t>
            </a:r>
            <a:r>
              <a:rPr lang="ru-RU" dirty="0"/>
              <a:t> не </a:t>
            </a:r>
            <a:r>
              <a:rPr lang="ru-RU" dirty="0" err="1"/>
              <a:t>подовжується</a:t>
            </a:r>
            <a:r>
              <a:rPr lang="ru-RU" dirty="0"/>
              <a:t>.</a:t>
            </a:r>
          </a:p>
          <a:p>
            <a:pPr>
              <a:buNone/>
            </a:pPr>
            <a:r>
              <a:rPr lang="ru-RU" b="1" dirty="0" err="1"/>
              <a:t>Що</a:t>
            </a:r>
            <a:r>
              <a:rPr lang="ru-RU" b="1" dirty="0"/>
              <a:t> </a:t>
            </a:r>
            <a:r>
              <a:rPr lang="ru-RU" b="1" dirty="0" err="1"/>
              <a:t>включає</a:t>
            </a:r>
            <a:r>
              <a:rPr lang="ru-RU" b="1" dirty="0"/>
              <a:t> в себе </a:t>
            </a:r>
            <a:r>
              <a:rPr lang="ru-RU" b="1" dirty="0" err="1"/>
              <a:t>стипендія</a:t>
            </a:r>
            <a:r>
              <a:rPr lang="ru-RU" b="1" dirty="0"/>
              <a:t>?</a:t>
            </a:r>
            <a:endParaRPr lang="ru-RU" dirty="0"/>
          </a:p>
          <a:p>
            <a:r>
              <a:rPr lang="ru-RU" dirty="0" err="1"/>
              <a:t>щомісячні</a:t>
            </a:r>
            <a:r>
              <a:rPr lang="ru-RU" dirty="0"/>
              <a:t> </a:t>
            </a:r>
            <a:r>
              <a:rPr lang="ru-RU" dirty="0" err="1"/>
              <a:t>виплати</a:t>
            </a:r>
            <a:r>
              <a:rPr lang="ru-RU" dirty="0"/>
              <a:t> в </a:t>
            </a:r>
            <a:r>
              <a:rPr lang="ru-RU" dirty="0" err="1"/>
              <a:t>розмірі</a:t>
            </a:r>
            <a:r>
              <a:rPr lang="ru-RU" dirty="0"/>
              <a:t> 1.000 </a:t>
            </a:r>
            <a:r>
              <a:rPr lang="ru-RU" dirty="0" err="1"/>
              <a:t>євро</a:t>
            </a:r>
            <a:endParaRPr lang="ru-RU" dirty="0"/>
          </a:p>
          <a:p>
            <a:r>
              <a:rPr lang="ru-RU" dirty="0" err="1"/>
              <a:t>виплати</a:t>
            </a:r>
            <a:r>
              <a:rPr lang="ru-RU" dirty="0"/>
              <a:t> на </a:t>
            </a:r>
            <a:r>
              <a:rPr lang="ru-RU" dirty="0" err="1"/>
              <a:t>медичне</a:t>
            </a:r>
            <a:r>
              <a:rPr lang="ru-RU" dirty="0"/>
              <a:t> </a:t>
            </a:r>
            <a:r>
              <a:rPr lang="ru-RU" dirty="0" err="1"/>
              <a:t>страхування</a:t>
            </a:r>
            <a:r>
              <a:rPr lang="ru-RU" dirty="0"/>
              <a:t>, </a:t>
            </a:r>
            <a:r>
              <a:rPr lang="ru-RU" dirty="0" err="1"/>
              <a:t>страхування</a:t>
            </a:r>
            <a:r>
              <a:rPr lang="ru-RU" dirty="0"/>
              <a:t> </a:t>
            </a:r>
            <a:r>
              <a:rPr lang="ru-RU" dirty="0" err="1"/>
              <a:t>від</a:t>
            </a:r>
            <a:r>
              <a:rPr lang="ru-RU" dirty="0"/>
              <a:t> </a:t>
            </a:r>
            <a:r>
              <a:rPr lang="ru-RU" dirty="0" err="1"/>
              <a:t>нещасних</a:t>
            </a:r>
            <a:r>
              <a:rPr lang="ru-RU" dirty="0"/>
              <a:t> </a:t>
            </a:r>
            <a:r>
              <a:rPr lang="ru-RU" dirty="0" err="1"/>
              <a:t>випадків</a:t>
            </a:r>
            <a:r>
              <a:rPr lang="ru-RU" dirty="0"/>
              <a:t> та </a:t>
            </a:r>
            <a:r>
              <a:rPr lang="ru-RU" dirty="0" err="1"/>
              <a:t>страхування</a:t>
            </a:r>
            <a:r>
              <a:rPr lang="ru-RU" dirty="0"/>
              <a:t> </a:t>
            </a:r>
            <a:r>
              <a:rPr lang="ru-RU" dirty="0" err="1"/>
              <a:t>цивільної</a:t>
            </a:r>
            <a:r>
              <a:rPr lang="ru-RU" dirty="0"/>
              <a:t> </a:t>
            </a:r>
            <a:r>
              <a:rPr lang="ru-RU" dirty="0" err="1"/>
              <a:t>відповідальності</a:t>
            </a:r>
            <a:endParaRPr lang="ru-RU" dirty="0"/>
          </a:p>
          <a:p>
            <a:r>
              <a:rPr lang="ru-RU" dirty="0" err="1"/>
              <a:t>допомогу</a:t>
            </a:r>
            <a:r>
              <a:rPr lang="ru-RU" dirty="0"/>
              <a:t> на </a:t>
            </a:r>
            <a:r>
              <a:rPr lang="ru-RU" dirty="0" err="1"/>
              <a:t>проїзд</a:t>
            </a:r>
            <a:r>
              <a:rPr lang="ru-RU" dirty="0"/>
              <a:t>, </a:t>
            </a:r>
            <a:r>
              <a:rPr lang="ru-RU" dirty="0" err="1"/>
              <a:t>якщо</a:t>
            </a:r>
            <a:r>
              <a:rPr lang="ru-RU" dirty="0"/>
              <a:t> </a:t>
            </a:r>
            <a:r>
              <a:rPr lang="ru-RU" dirty="0" err="1"/>
              <a:t>ці</a:t>
            </a:r>
            <a:r>
              <a:rPr lang="ru-RU" dirty="0"/>
              <a:t> </a:t>
            </a:r>
            <a:r>
              <a:rPr lang="ru-RU" dirty="0" err="1"/>
              <a:t>витрати</a:t>
            </a:r>
            <a:r>
              <a:rPr lang="ru-RU" dirty="0"/>
              <a:t> не </a:t>
            </a:r>
            <a:r>
              <a:rPr lang="ru-RU" dirty="0" err="1"/>
              <a:t>беруть</a:t>
            </a:r>
            <a:r>
              <a:rPr lang="ru-RU" dirty="0"/>
              <a:t> на себе </a:t>
            </a:r>
            <a:r>
              <a:rPr lang="ru-RU" dirty="0" err="1"/>
              <a:t>організації</a:t>
            </a:r>
            <a:r>
              <a:rPr lang="ru-RU" dirty="0"/>
              <a:t> на </a:t>
            </a:r>
            <a:r>
              <a:rPr lang="ru-RU" dirty="0" err="1"/>
              <a:t>батьківщині</a:t>
            </a:r>
            <a:r>
              <a:rPr lang="ru-RU" dirty="0"/>
              <a:t> </a:t>
            </a:r>
            <a:r>
              <a:rPr lang="ru-RU" dirty="0" err="1"/>
              <a:t>пошукача</a:t>
            </a:r>
            <a:r>
              <a:rPr lang="ru-RU" dirty="0"/>
              <a:t> </a:t>
            </a:r>
            <a:r>
              <a:rPr lang="ru-RU" dirty="0" err="1"/>
              <a:t>або</a:t>
            </a:r>
            <a:r>
              <a:rPr lang="ru-RU" dirty="0"/>
              <a:t> </a:t>
            </a:r>
            <a:r>
              <a:rPr lang="ru-RU" dirty="0" err="1"/>
              <a:t>інша</a:t>
            </a:r>
            <a:r>
              <a:rPr lang="ru-RU" dirty="0"/>
              <a:t> сторона</a:t>
            </a:r>
          </a:p>
          <a:p>
            <a:pPr>
              <a:buNone/>
            </a:pP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Наукові</a:t>
            </a:r>
            <a:r>
              <a:rPr lang="ru-RU" b="1" dirty="0"/>
              <a:t> </a:t>
            </a:r>
            <a:r>
              <a:rPr lang="ru-RU" b="1" dirty="0" err="1"/>
              <a:t>стипендії</a:t>
            </a:r>
            <a:r>
              <a:rPr lang="ru-RU" b="1" dirty="0"/>
              <a:t> - </a:t>
            </a:r>
            <a:r>
              <a:rPr lang="ru-RU" b="1" dirty="0" err="1"/>
              <a:t>річні</a:t>
            </a:r>
            <a:r>
              <a:rPr lang="ru-RU" b="1" dirty="0"/>
              <a:t> </a:t>
            </a:r>
            <a:r>
              <a:rPr lang="ru-RU" b="1" dirty="0" err="1"/>
              <a:t>стипендії</a:t>
            </a:r>
            <a:endParaRPr lang="ru-RU" dirty="0"/>
          </a:p>
        </p:txBody>
      </p:sp>
      <p:sp>
        <p:nvSpPr>
          <p:cNvPr id="3" name="Содержимое 2"/>
          <p:cNvSpPr>
            <a:spLocks noGrp="1"/>
          </p:cNvSpPr>
          <p:nvPr>
            <p:ph idx="1"/>
          </p:nvPr>
        </p:nvSpPr>
        <p:spPr>
          <a:xfrm>
            <a:off x="609600" y="1138688"/>
            <a:ext cx="10972800" cy="5486400"/>
          </a:xfrm>
        </p:spPr>
        <p:txBody>
          <a:bodyPr>
            <a:normAutofit fontScale="62500" lnSpcReduction="20000"/>
          </a:bodyPr>
          <a:lstStyle/>
          <a:p>
            <a:pPr>
              <a:buNone/>
            </a:pPr>
            <a:r>
              <a:rPr lang="ru-RU" sz="3800" b="1" dirty="0" err="1"/>
              <a:t>Тривалість</a:t>
            </a:r>
            <a:r>
              <a:rPr lang="ru-RU" sz="3800" b="1" dirty="0"/>
              <a:t> </a:t>
            </a:r>
            <a:r>
              <a:rPr lang="ru-RU" sz="3800" b="1" dirty="0" err="1"/>
              <a:t>фінансування</a:t>
            </a:r>
            <a:endParaRPr lang="ru-RU" sz="3800" dirty="0"/>
          </a:p>
          <a:p>
            <a:r>
              <a:rPr lang="ru-RU" sz="3800" dirty="0" err="1"/>
              <a:t>Від</a:t>
            </a:r>
            <a:r>
              <a:rPr lang="ru-RU" sz="3800" dirty="0"/>
              <a:t> 7 </a:t>
            </a:r>
            <a:r>
              <a:rPr lang="ru-RU" sz="3800" dirty="0" err="1"/>
              <a:t>місяців</a:t>
            </a:r>
            <a:r>
              <a:rPr lang="ru-RU" sz="3800" dirty="0"/>
              <a:t> до, як правило, 10 </a:t>
            </a:r>
            <a:r>
              <a:rPr lang="ru-RU" sz="3800" dirty="0" err="1"/>
              <a:t>місяців</a:t>
            </a:r>
            <a:r>
              <a:rPr lang="ru-RU" sz="3800" dirty="0"/>
              <a:t>; </a:t>
            </a:r>
            <a:r>
              <a:rPr lang="ru-RU" sz="3800" dirty="0" err="1"/>
              <a:t>період</a:t>
            </a:r>
            <a:r>
              <a:rPr lang="ru-RU" sz="3800" dirty="0"/>
              <a:t> </a:t>
            </a:r>
            <a:r>
              <a:rPr lang="ru-RU" sz="3800" dirty="0" err="1"/>
              <a:t>виплати</a:t>
            </a:r>
            <a:r>
              <a:rPr lang="ru-RU" sz="3800" dirty="0"/>
              <a:t> </a:t>
            </a:r>
            <a:r>
              <a:rPr lang="ru-RU" sz="3800" dirty="0" err="1"/>
              <a:t>стипендії</a:t>
            </a:r>
            <a:r>
              <a:rPr lang="ru-RU" sz="3800" dirty="0"/>
              <a:t> </a:t>
            </a:r>
            <a:r>
              <a:rPr lang="ru-RU" sz="3800" dirty="0" err="1"/>
              <a:t>встановлюється</a:t>
            </a:r>
            <a:r>
              <a:rPr lang="ru-RU" sz="3800" dirty="0"/>
              <a:t> </a:t>
            </a:r>
            <a:r>
              <a:rPr lang="ru-RU" sz="3800" dirty="0" err="1"/>
              <a:t>відбірковою</a:t>
            </a:r>
            <a:r>
              <a:rPr lang="ru-RU" sz="3800" dirty="0"/>
              <a:t> </a:t>
            </a:r>
            <a:r>
              <a:rPr lang="ru-RU" sz="3800" dirty="0" err="1"/>
              <a:t>комісією</a:t>
            </a:r>
            <a:r>
              <a:rPr lang="ru-RU" sz="3800" dirty="0"/>
              <a:t> </a:t>
            </a:r>
            <a:r>
              <a:rPr lang="ru-RU" sz="3800" dirty="0" err="1"/>
              <a:t>залежно</a:t>
            </a:r>
            <a:r>
              <a:rPr lang="ru-RU" sz="3800" dirty="0"/>
              <a:t> </a:t>
            </a:r>
            <a:r>
              <a:rPr lang="ru-RU" sz="3800" dirty="0" err="1"/>
              <a:t>від</a:t>
            </a:r>
            <a:r>
              <a:rPr lang="ru-RU" sz="3800" dirty="0"/>
              <a:t> </a:t>
            </a:r>
            <a:r>
              <a:rPr lang="ru-RU" sz="3800" dirty="0" err="1"/>
              <a:t>намірів</a:t>
            </a:r>
            <a:r>
              <a:rPr lang="ru-RU" sz="3800" dirty="0"/>
              <a:t> та </a:t>
            </a:r>
            <a:r>
              <a:rPr lang="ru-RU" sz="3800" dirty="0" err="1"/>
              <a:t>робочого</a:t>
            </a:r>
            <a:r>
              <a:rPr lang="ru-RU" sz="3800" dirty="0"/>
              <a:t> </a:t>
            </a:r>
            <a:r>
              <a:rPr lang="ru-RU" sz="3800" dirty="0" err="1"/>
              <a:t>планування</a:t>
            </a:r>
            <a:r>
              <a:rPr lang="ru-RU" sz="3800" dirty="0"/>
              <a:t>.</a:t>
            </a:r>
          </a:p>
          <a:p>
            <a:r>
              <a:rPr lang="ru-RU" sz="3800" dirty="0" err="1"/>
              <a:t>Стипендія</a:t>
            </a:r>
            <a:r>
              <a:rPr lang="ru-RU" sz="3800" dirty="0"/>
              <a:t> не </a:t>
            </a:r>
            <a:r>
              <a:rPr lang="ru-RU" sz="3800" dirty="0" err="1" smtClean="0"/>
              <a:t>подовжується</a:t>
            </a:r>
            <a:r>
              <a:rPr lang="ru-RU" sz="3800" dirty="0" smtClean="0"/>
              <a:t>.</a:t>
            </a:r>
          </a:p>
          <a:p>
            <a:r>
              <a:rPr lang="ru-RU" sz="3800" b="1" dirty="0" err="1" smtClean="0"/>
              <a:t>Що</a:t>
            </a:r>
            <a:r>
              <a:rPr lang="ru-RU" sz="3800" b="1" dirty="0" smtClean="0"/>
              <a:t> </a:t>
            </a:r>
            <a:r>
              <a:rPr lang="ru-RU" sz="3800" b="1" dirty="0" err="1"/>
              <a:t>включає</a:t>
            </a:r>
            <a:r>
              <a:rPr lang="ru-RU" sz="3800" b="1" dirty="0"/>
              <a:t> в себе </a:t>
            </a:r>
            <a:r>
              <a:rPr lang="ru-RU" sz="3800" b="1" dirty="0" err="1"/>
              <a:t>стипендія</a:t>
            </a:r>
            <a:r>
              <a:rPr lang="ru-RU" sz="3800" b="1" dirty="0"/>
              <a:t>?</a:t>
            </a:r>
            <a:endParaRPr lang="ru-RU" sz="3800" dirty="0"/>
          </a:p>
          <a:p>
            <a:r>
              <a:rPr lang="ru-RU" sz="3800" dirty="0" err="1"/>
              <a:t>щомісячні</a:t>
            </a:r>
            <a:r>
              <a:rPr lang="ru-RU" sz="3800" dirty="0"/>
              <a:t> </a:t>
            </a:r>
            <a:r>
              <a:rPr lang="ru-RU" sz="3800" dirty="0" err="1"/>
              <a:t>виплати</a:t>
            </a:r>
            <a:r>
              <a:rPr lang="ru-RU" sz="3800" dirty="0"/>
              <a:t>, </a:t>
            </a:r>
            <a:r>
              <a:rPr lang="ru-RU" sz="3800" dirty="0" err="1"/>
              <a:t>залежно</a:t>
            </a:r>
            <a:r>
              <a:rPr lang="ru-RU" sz="3800" dirty="0"/>
              <a:t> </a:t>
            </a:r>
            <a:r>
              <a:rPr lang="ru-RU" sz="3800" dirty="0" err="1"/>
              <a:t>від</a:t>
            </a:r>
            <a:r>
              <a:rPr lang="ru-RU" sz="3800" dirty="0"/>
              <a:t> </a:t>
            </a:r>
            <a:r>
              <a:rPr lang="ru-RU" sz="3800" dirty="0" err="1"/>
              <a:t>попередньої</a:t>
            </a:r>
            <a:r>
              <a:rPr lang="ru-RU" sz="3800" dirty="0"/>
              <a:t> </a:t>
            </a:r>
            <a:r>
              <a:rPr lang="ru-RU" sz="3800" dirty="0" err="1"/>
              <a:t>освіти</a:t>
            </a:r>
            <a:r>
              <a:rPr lang="ru-RU" sz="3800" dirty="0"/>
              <a:t>, в </a:t>
            </a:r>
            <a:r>
              <a:rPr lang="ru-RU" sz="3800" dirty="0" err="1"/>
              <a:t>розмірі</a:t>
            </a:r>
            <a:r>
              <a:rPr lang="ru-RU" sz="3800" dirty="0"/>
              <a:t/>
            </a:r>
            <a:br>
              <a:rPr lang="ru-RU" sz="3800" dirty="0"/>
            </a:br>
            <a:r>
              <a:rPr lang="ru-RU" sz="3800" dirty="0"/>
              <a:t>750 </a:t>
            </a:r>
            <a:r>
              <a:rPr lang="ru-RU" sz="3800" dirty="0" err="1"/>
              <a:t>євро</a:t>
            </a:r>
            <a:r>
              <a:rPr lang="ru-RU" sz="3800" dirty="0"/>
              <a:t> для </a:t>
            </a:r>
            <a:r>
              <a:rPr lang="ru-RU" sz="3800" dirty="0" err="1"/>
              <a:t>випускників</a:t>
            </a:r>
            <a:r>
              <a:rPr lang="ru-RU" sz="3800" dirty="0"/>
              <a:t>,</a:t>
            </a:r>
            <a:br>
              <a:rPr lang="ru-RU" sz="3800" dirty="0"/>
            </a:br>
            <a:r>
              <a:rPr lang="ru-RU" sz="3800" dirty="0"/>
              <a:t>1.000 </a:t>
            </a:r>
            <a:r>
              <a:rPr lang="ru-RU" sz="3800" dirty="0" err="1"/>
              <a:t>євро</a:t>
            </a:r>
            <a:r>
              <a:rPr lang="ru-RU" sz="3800" dirty="0"/>
              <a:t> для </a:t>
            </a:r>
            <a:r>
              <a:rPr lang="ru-RU" sz="3800" dirty="0" err="1"/>
              <a:t>аспірантів</a:t>
            </a:r>
            <a:endParaRPr lang="ru-RU" sz="3800" dirty="0"/>
          </a:p>
          <a:p>
            <a:r>
              <a:rPr lang="ru-RU" sz="3800" dirty="0" err="1"/>
              <a:t>виплати</a:t>
            </a:r>
            <a:r>
              <a:rPr lang="ru-RU" sz="3800" dirty="0"/>
              <a:t> на </a:t>
            </a:r>
            <a:r>
              <a:rPr lang="ru-RU" sz="3800" dirty="0" err="1"/>
              <a:t>медичне</a:t>
            </a:r>
            <a:r>
              <a:rPr lang="ru-RU" sz="3800" dirty="0"/>
              <a:t> </a:t>
            </a:r>
            <a:r>
              <a:rPr lang="ru-RU" sz="3800" dirty="0" err="1"/>
              <a:t>страхування</a:t>
            </a:r>
            <a:r>
              <a:rPr lang="ru-RU" sz="3800" dirty="0"/>
              <a:t>, </a:t>
            </a:r>
            <a:r>
              <a:rPr lang="ru-RU" sz="3800" dirty="0" err="1"/>
              <a:t>страхування</a:t>
            </a:r>
            <a:r>
              <a:rPr lang="ru-RU" sz="3800" dirty="0"/>
              <a:t> </a:t>
            </a:r>
            <a:r>
              <a:rPr lang="ru-RU" sz="3800" dirty="0" err="1"/>
              <a:t>від</a:t>
            </a:r>
            <a:r>
              <a:rPr lang="ru-RU" sz="3800" dirty="0"/>
              <a:t> </a:t>
            </a:r>
            <a:r>
              <a:rPr lang="ru-RU" sz="3800" dirty="0" err="1"/>
              <a:t>нещасних</a:t>
            </a:r>
            <a:r>
              <a:rPr lang="ru-RU" sz="3800" dirty="0"/>
              <a:t> </a:t>
            </a:r>
            <a:r>
              <a:rPr lang="ru-RU" sz="3800" dirty="0" err="1"/>
              <a:t>випадків</a:t>
            </a:r>
            <a:r>
              <a:rPr lang="ru-RU" sz="3800" dirty="0"/>
              <a:t> та </a:t>
            </a:r>
            <a:r>
              <a:rPr lang="ru-RU" sz="3800" dirty="0" err="1"/>
              <a:t>страхування</a:t>
            </a:r>
            <a:r>
              <a:rPr lang="ru-RU" sz="3800" dirty="0"/>
              <a:t> </a:t>
            </a:r>
            <a:r>
              <a:rPr lang="ru-RU" sz="3800" dirty="0" err="1"/>
              <a:t>цивільної</a:t>
            </a:r>
            <a:r>
              <a:rPr lang="ru-RU" sz="3800" dirty="0"/>
              <a:t> </a:t>
            </a:r>
            <a:r>
              <a:rPr lang="ru-RU" sz="3800" dirty="0" err="1"/>
              <a:t>відповідальності</a:t>
            </a:r>
            <a:endParaRPr lang="ru-RU" sz="3800" dirty="0"/>
          </a:p>
          <a:p>
            <a:r>
              <a:rPr lang="ru-RU" sz="3800" dirty="0" err="1"/>
              <a:t>допомогу</a:t>
            </a:r>
            <a:r>
              <a:rPr lang="ru-RU" sz="3800" dirty="0"/>
              <a:t> на </a:t>
            </a:r>
            <a:r>
              <a:rPr lang="ru-RU" sz="3800" dirty="0" err="1"/>
              <a:t>проїзд</a:t>
            </a:r>
            <a:r>
              <a:rPr lang="ru-RU" sz="3800" dirty="0"/>
              <a:t>, </a:t>
            </a:r>
            <a:r>
              <a:rPr lang="ru-RU" sz="3800" dirty="0" err="1"/>
              <a:t>якщо</a:t>
            </a:r>
            <a:r>
              <a:rPr lang="ru-RU" sz="3800" dirty="0"/>
              <a:t> </a:t>
            </a:r>
            <a:r>
              <a:rPr lang="ru-RU" sz="3800" dirty="0" err="1"/>
              <a:t>ці</a:t>
            </a:r>
            <a:r>
              <a:rPr lang="ru-RU" sz="3800" dirty="0"/>
              <a:t> </a:t>
            </a:r>
            <a:r>
              <a:rPr lang="ru-RU" sz="3800" dirty="0" err="1"/>
              <a:t>витрати</a:t>
            </a:r>
            <a:r>
              <a:rPr lang="ru-RU" sz="3800" dirty="0"/>
              <a:t> не </a:t>
            </a:r>
            <a:r>
              <a:rPr lang="ru-RU" sz="3800" dirty="0" err="1"/>
              <a:t>беруть</a:t>
            </a:r>
            <a:r>
              <a:rPr lang="ru-RU" sz="3800" dirty="0"/>
              <a:t> на себе </a:t>
            </a:r>
            <a:r>
              <a:rPr lang="ru-RU" sz="3800" dirty="0" err="1"/>
              <a:t>організації</a:t>
            </a:r>
            <a:r>
              <a:rPr lang="ru-RU" sz="3800" dirty="0"/>
              <a:t> на </a:t>
            </a:r>
            <a:r>
              <a:rPr lang="ru-RU" sz="3800" dirty="0" err="1"/>
              <a:t>батьківщині</a:t>
            </a:r>
            <a:r>
              <a:rPr lang="ru-RU" sz="3800" dirty="0"/>
              <a:t> </a:t>
            </a:r>
            <a:r>
              <a:rPr lang="ru-RU" sz="3800" dirty="0" err="1"/>
              <a:t>пошукача</a:t>
            </a:r>
            <a:r>
              <a:rPr lang="ru-RU" sz="3800" dirty="0"/>
              <a:t> </a:t>
            </a:r>
            <a:r>
              <a:rPr lang="ru-RU" sz="3800" dirty="0" err="1"/>
              <a:t>або</a:t>
            </a:r>
            <a:r>
              <a:rPr lang="ru-RU" sz="3800" dirty="0"/>
              <a:t> </a:t>
            </a:r>
            <a:r>
              <a:rPr lang="ru-RU" sz="3800" dirty="0" err="1"/>
              <a:t>інша</a:t>
            </a:r>
            <a:r>
              <a:rPr lang="ru-RU" sz="3800" dirty="0"/>
              <a:t> сторона</a:t>
            </a:r>
          </a:p>
          <a:p>
            <a:pPr>
              <a:buNone/>
            </a:pPr>
            <a:r>
              <a:rPr lang="ru-RU" sz="3800" dirty="0" err="1"/>
              <a:t>Крім</a:t>
            </a:r>
            <a:r>
              <a:rPr lang="ru-RU" sz="3800" dirty="0"/>
              <a:t> того, за </a:t>
            </a:r>
            <a:r>
              <a:rPr lang="ru-RU" sz="3800" dirty="0" err="1"/>
              <a:t>певних</a:t>
            </a:r>
            <a:r>
              <a:rPr lang="ru-RU" sz="3800" dirty="0"/>
              <a:t> умов </a:t>
            </a:r>
            <a:r>
              <a:rPr lang="ru-RU" sz="3800" dirty="0" err="1"/>
              <a:t>можуть</a:t>
            </a:r>
            <a:r>
              <a:rPr lang="ru-RU" sz="3800" dirty="0"/>
              <a:t> </a:t>
            </a:r>
            <a:r>
              <a:rPr lang="ru-RU" sz="3800" dirty="0" err="1"/>
              <a:t>надаватися</a:t>
            </a:r>
            <a:r>
              <a:rPr lang="ru-RU" sz="3800" dirty="0"/>
              <a:t> </a:t>
            </a:r>
            <a:r>
              <a:rPr lang="ru-RU" sz="3800" dirty="0" err="1"/>
              <a:t>наступні</a:t>
            </a:r>
            <a:r>
              <a:rPr lang="ru-RU" sz="3800" dirty="0"/>
              <a:t> </a:t>
            </a:r>
            <a:r>
              <a:rPr lang="ru-RU" sz="3800" dirty="0" err="1"/>
              <a:t>додаткові</a:t>
            </a:r>
            <a:r>
              <a:rPr lang="ru-RU" sz="3800" dirty="0"/>
              <a:t> </a:t>
            </a:r>
            <a:r>
              <a:rPr lang="ru-RU" sz="3800" dirty="0" err="1"/>
              <a:t>виплати</a:t>
            </a:r>
            <a:r>
              <a:rPr lang="ru-RU" sz="3800" dirty="0"/>
              <a:t>:</a:t>
            </a:r>
          </a:p>
          <a:p>
            <a:r>
              <a:rPr lang="ru-RU" sz="3800" dirty="0" err="1"/>
              <a:t>щомісячна</a:t>
            </a:r>
            <a:r>
              <a:rPr lang="ru-RU" sz="3800" dirty="0"/>
              <a:t> </a:t>
            </a:r>
            <a:r>
              <a:rPr lang="ru-RU" sz="3800" dirty="0" err="1"/>
              <a:t>допомога</a:t>
            </a:r>
            <a:r>
              <a:rPr lang="ru-RU" sz="3800" dirty="0"/>
              <a:t> на </a:t>
            </a:r>
            <a:r>
              <a:rPr lang="ru-RU" sz="3800" dirty="0" err="1"/>
              <a:t>оренду</a:t>
            </a:r>
            <a:r>
              <a:rPr lang="ru-RU" sz="3800" dirty="0"/>
              <a:t> </a:t>
            </a:r>
            <a:r>
              <a:rPr lang="ru-RU" sz="3800" dirty="0" err="1"/>
              <a:t>житла</a:t>
            </a:r>
            <a:endParaRPr lang="ru-RU" sz="3800" dirty="0"/>
          </a:p>
          <a:p>
            <a:r>
              <a:rPr lang="ru-RU" sz="3800" dirty="0" err="1"/>
              <a:t>щомісячні</a:t>
            </a:r>
            <a:r>
              <a:rPr lang="ru-RU" sz="3800" dirty="0"/>
              <a:t> доплати на </a:t>
            </a:r>
            <a:r>
              <a:rPr lang="ru-RU" sz="3800" dirty="0" err="1"/>
              <a:t>супроводжуючих</a:t>
            </a:r>
            <a:r>
              <a:rPr lang="ru-RU" sz="3800" dirty="0"/>
              <a:t> </a:t>
            </a:r>
            <a:r>
              <a:rPr lang="ru-RU" sz="3800" dirty="0" err="1"/>
              <a:t>членів</a:t>
            </a:r>
            <a:r>
              <a:rPr lang="ru-RU" sz="3800" dirty="0"/>
              <a:t> </a:t>
            </a:r>
            <a:r>
              <a:rPr lang="ru-RU" sz="3800" dirty="0" err="1"/>
              <a:t>сім´ї</a:t>
            </a:r>
            <a:endParaRPr lang="ru-RU" sz="3800"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sz="5400" b="1" dirty="0">
                <a:solidFill>
                  <a:srgbClr val="00B050"/>
                </a:solidFill>
              </a:rPr>
              <a:t>Для викладачів:</a:t>
            </a:r>
            <a:r>
              <a:rPr lang="ru-RU" sz="5400" dirty="0"/>
              <a:t/>
            </a:r>
            <a:br>
              <a:rPr lang="ru-RU" sz="5400" dirty="0"/>
            </a:br>
            <a:endParaRPr lang="ru-RU" sz="5400" dirty="0"/>
          </a:p>
        </p:txBody>
      </p:sp>
      <p:sp>
        <p:nvSpPr>
          <p:cNvPr id="6" name="Содержимое 5"/>
          <p:cNvSpPr>
            <a:spLocks noGrp="1"/>
          </p:cNvSpPr>
          <p:nvPr>
            <p:ph idx="1"/>
          </p:nvPr>
        </p:nvSpPr>
        <p:spPr/>
        <p:txBody>
          <a:bodyPr>
            <a:normAutofit/>
          </a:bodyPr>
          <a:lstStyle/>
          <a:p>
            <a:r>
              <a:rPr lang="uk-UA" sz="5400" dirty="0" smtClean="0"/>
              <a:t>Наукові стажування для іноземних викладачів ВНЗ та науковців</a:t>
            </a:r>
          </a:p>
          <a:p>
            <a:r>
              <a:rPr lang="uk-UA" sz="5400" dirty="0" smtClean="0"/>
              <a:t>Двосторонній  обмін науковцями </a:t>
            </a:r>
            <a:endParaRPr lang="ru-RU"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Наукові</a:t>
            </a:r>
            <a:r>
              <a:rPr lang="ru-RU" b="1" dirty="0"/>
              <a:t> </a:t>
            </a:r>
            <a:r>
              <a:rPr lang="ru-RU" b="1" dirty="0" err="1"/>
              <a:t>стажування</a:t>
            </a:r>
            <a:r>
              <a:rPr lang="ru-RU" b="1" dirty="0"/>
              <a:t> для </a:t>
            </a:r>
            <a:r>
              <a:rPr lang="ru-RU" b="1" dirty="0" err="1"/>
              <a:t>викладачів</a:t>
            </a:r>
            <a:r>
              <a:rPr lang="ru-RU" b="1" dirty="0"/>
              <a:t> ВНЗ та </a:t>
            </a:r>
            <a:r>
              <a:rPr lang="ru-RU" b="1" dirty="0" err="1"/>
              <a:t>науковців</a:t>
            </a:r>
            <a:endParaRPr lang="ru-RU" dirty="0"/>
          </a:p>
        </p:txBody>
      </p:sp>
      <p:sp>
        <p:nvSpPr>
          <p:cNvPr id="3" name="Содержимое 2"/>
          <p:cNvSpPr>
            <a:spLocks noGrp="1"/>
          </p:cNvSpPr>
          <p:nvPr>
            <p:ph idx="1"/>
          </p:nvPr>
        </p:nvSpPr>
        <p:spPr>
          <a:xfrm>
            <a:off x="609600" y="1600203"/>
            <a:ext cx="10972800" cy="5007631"/>
          </a:xfrm>
        </p:spPr>
        <p:txBody>
          <a:bodyPr>
            <a:normAutofit fontScale="92500" lnSpcReduction="20000"/>
          </a:bodyPr>
          <a:lstStyle/>
          <a:p>
            <a:pPr>
              <a:buNone/>
            </a:pPr>
            <a:r>
              <a:rPr lang="ru-RU" b="1" dirty="0" err="1"/>
              <a:t>Хто</a:t>
            </a:r>
            <a:r>
              <a:rPr lang="ru-RU" b="1" dirty="0"/>
              <a:t> </a:t>
            </a:r>
            <a:r>
              <a:rPr lang="ru-RU" b="1" dirty="0" err="1"/>
              <a:t>може</a:t>
            </a:r>
            <a:r>
              <a:rPr lang="ru-RU" b="1" dirty="0"/>
              <a:t> </a:t>
            </a:r>
            <a:r>
              <a:rPr lang="ru-RU" b="1" dirty="0" err="1"/>
              <a:t>подавати</a:t>
            </a:r>
            <a:r>
              <a:rPr lang="ru-RU" b="1" dirty="0"/>
              <a:t> </a:t>
            </a:r>
            <a:r>
              <a:rPr lang="ru-RU" b="1" dirty="0" err="1"/>
              <a:t>заяву</a:t>
            </a:r>
            <a:r>
              <a:rPr lang="ru-RU" b="1" dirty="0"/>
              <a:t>?</a:t>
            </a:r>
            <a:endParaRPr lang="ru-RU" dirty="0"/>
          </a:p>
          <a:p>
            <a:r>
              <a:rPr lang="ru-RU" dirty="0" err="1"/>
              <a:t>Викладачі</a:t>
            </a:r>
            <a:r>
              <a:rPr lang="ru-RU" dirty="0"/>
              <a:t> ВНЗ та </a:t>
            </a:r>
            <a:r>
              <a:rPr lang="ru-RU" dirty="0" err="1"/>
              <a:t>визнані</a:t>
            </a:r>
            <a:r>
              <a:rPr lang="ru-RU" dirty="0"/>
              <a:t> </a:t>
            </a:r>
            <a:r>
              <a:rPr lang="ru-RU" dirty="0" err="1"/>
              <a:t>науковці</a:t>
            </a:r>
            <a:r>
              <a:rPr lang="ru-RU" dirty="0"/>
              <a:t>, як правило, </a:t>
            </a:r>
            <a:r>
              <a:rPr lang="ru-RU" dirty="0" err="1"/>
              <a:t>з</a:t>
            </a:r>
            <a:r>
              <a:rPr lang="ru-RU" dirty="0"/>
              <a:t> </a:t>
            </a:r>
            <a:r>
              <a:rPr lang="ru-RU" dirty="0" err="1"/>
              <a:t>науковим</a:t>
            </a:r>
            <a:r>
              <a:rPr lang="ru-RU" dirty="0"/>
              <a:t> </a:t>
            </a:r>
            <a:r>
              <a:rPr lang="ru-RU" dirty="0" err="1"/>
              <a:t>ступенем</a:t>
            </a:r>
            <a:r>
              <a:rPr lang="ru-RU" dirty="0"/>
              <a:t>, </a:t>
            </a:r>
            <a:r>
              <a:rPr lang="ru-RU" dirty="0" err="1"/>
              <a:t>які</a:t>
            </a:r>
            <a:r>
              <a:rPr lang="ru-RU" dirty="0"/>
              <a:t> </a:t>
            </a:r>
            <a:r>
              <a:rPr lang="ru-RU" dirty="0" err="1"/>
              <a:t>працюють</a:t>
            </a:r>
            <a:r>
              <a:rPr lang="ru-RU" dirty="0"/>
              <a:t> у ВНЗ </a:t>
            </a:r>
            <a:r>
              <a:rPr lang="ru-RU" dirty="0" err="1"/>
              <a:t>або</a:t>
            </a:r>
            <a:r>
              <a:rPr lang="ru-RU" dirty="0"/>
              <a:t> </a:t>
            </a:r>
            <a:r>
              <a:rPr lang="ru-RU" dirty="0" err="1"/>
              <a:t>науково-дослідному</a:t>
            </a:r>
            <a:r>
              <a:rPr lang="ru-RU" dirty="0"/>
              <a:t> </a:t>
            </a:r>
            <a:r>
              <a:rPr lang="ru-RU" dirty="0" err="1"/>
              <a:t>інституті</a:t>
            </a:r>
            <a:r>
              <a:rPr lang="ru-RU" dirty="0"/>
              <a:t> в себе на </a:t>
            </a:r>
            <a:r>
              <a:rPr lang="ru-RU" dirty="0" err="1"/>
              <a:t>батьківщині</a:t>
            </a:r>
            <a:r>
              <a:rPr lang="ru-RU" dirty="0"/>
              <a:t>.</a:t>
            </a:r>
          </a:p>
          <a:p>
            <a:pPr>
              <a:buNone/>
            </a:pPr>
            <a:r>
              <a:rPr lang="ru-RU" b="1" dirty="0" smtClean="0"/>
              <a:t>На </a:t>
            </a:r>
            <a:r>
              <a:rPr lang="ru-RU" b="1" dirty="0" err="1"/>
              <a:t>що</a:t>
            </a:r>
            <a:r>
              <a:rPr lang="ru-RU" b="1" dirty="0"/>
              <a:t> </a:t>
            </a:r>
            <a:r>
              <a:rPr lang="ru-RU" b="1" dirty="0" err="1"/>
              <a:t>надається</a:t>
            </a:r>
            <a:r>
              <a:rPr lang="ru-RU" b="1" dirty="0"/>
              <a:t> </a:t>
            </a:r>
            <a:r>
              <a:rPr lang="ru-RU" b="1" dirty="0" err="1"/>
              <a:t>підтримка</a:t>
            </a:r>
            <a:r>
              <a:rPr lang="ru-RU" b="1" dirty="0"/>
              <a:t>?</a:t>
            </a:r>
            <a:endParaRPr lang="ru-RU" dirty="0"/>
          </a:p>
          <a:p>
            <a:r>
              <a:rPr lang="ru-RU" dirty="0" err="1"/>
              <a:t>Наукові</a:t>
            </a:r>
            <a:r>
              <a:rPr lang="ru-RU" dirty="0"/>
              <a:t> </a:t>
            </a:r>
            <a:r>
              <a:rPr lang="ru-RU" dirty="0" err="1"/>
              <a:t>перебування</a:t>
            </a:r>
            <a:r>
              <a:rPr lang="ru-RU" dirty="0"/>
              <a:t> у </a:t>
            </a:r>
            <a:r>
              <a:rPr lang="ru-RU" dirty="0" err="1"/>
              <a:t>державних</a:t>
            </a:r>
            <a:r>
              <a:rPr lang="ru-RU" dirty="0"/>
              <a:t> </a:t>
            </a:r>
            <a:r>
              <a:rPr lang="ru-RU" dirty="0" err="1"/>
              <a:t>або</a:t>
            </a:r>
            <a:r>
              <a:rPr lang="ru-RU" dirty="0"/>
              <a:t> державно </a:t>
            </a:r>
            <a:r>
              <a:rPr lang="ru-RU" dirty="0" err="1"/>
              <a:t>визнаних</a:t>
            </a:r>
            <a:r>
              <a:rPr lang="ru-RU" dirty="0"/>
              <a:t> ВНЗ </a:t>
            </a:r>
            <a:r>
              <a:rPr lang="ru-RU" dirty="0" err="1"/>
              <a:t>або</a:t>
            </a:r>
            <a:r>
              <a:rPr lang="ru-RU" dirty="0"/>
              <a:t> </a:t>
            </a:r>
            <a:r>
              <a:rPr lang="ru-RU" dirty="0" err="1"/>
              <a:t>позауніверситетських</a:t>
            </a:r>
            <a:r>
              <a:rPr lang="ru-RU" dirty="0"/>
              <a:t> </a:t>
            </a:r>
            <a:r>
              <a:rPr lang="ru-RU" dirty="0" err="1"/>
              <a:t>науково-дослідних</a:t>
            </a:r>
            <a:r>
              <a:rPr lang="ru-RU" dirty="0"/>
              <a:t> </a:t>
            </a:r>
            <a:r>
              <a:rPr lang="ru-RU" dirty="0" err="1"/>
              <a:t>установах</a:t>
            </a:r>
            <a:r>
              <a:rPr lang="ru-RU" dirty="0"/>
              <a:t> у </a:t>
            </a:r>
            <a:r>
              <a:rPr lang="ru-RU" dirty="0" err="1"/>
              <a:t>Німеччині</a:t>
            </a:r>
            <a:r>
              <a:rPr lang="ru-RU" dirty="0"/>
              <a:t>. </a:t>
            </a:r>
            <a:r>
              <a:rPr lang="ru-RU" dirty="0" err="1"/>
              <a:t>Наукове</a:t>
            </a:r>
            <a:r>
              <a:rPr lang="ru-RU" dirty="0"/>
              <a:t> </a:t>
            </a:r>
            <a:r>
              <a:rPr lang="ru-RU" dirty="0" err="1"/>
              <a:t>стажування</a:t>
            </a:r>
            <a:r>
              <a:rPr lang="ru-RU" dirty="0"/>
              <a:t> </a:t>
            </a:r>
            <a:r>
              <a:rPr lang="ru-RU" dirty="0" err="1"/>
              <a:t>може</a:t>
            </a:r>
            <a:r>
              <a:rPr lang="ru-RU" dirty="0"/>
              <a:t> </a:t>
            </a:r>
            <a:r>
              <a:rPr lang="ru-RU" dirty="0" err="1"/>
              <a:t>проходити</a:t>
            </a:r>
            <a:r>
              <a:rPr lang="ru-RU" dirty="0"/>
              <a:t> </a:t>
            </a:r>
            <a:r>
              <a:rPr lang="ru-RU" dirty="0" err="1"/>
              <a:t>і</a:t>
            </a:r>
            <a:r>
              <a:rPr lang="ru-RU" dirty="0"/>
              <a:t> у </a:t>
            </a:r>
            <a:r>
              <a:rPr lang="ru-RU" dirty="0" err="1"/>
              <a:t>різних</a:t>
            </a:r>
            <a:r>
              <a:rPr lang="ru-RU" dirty="0"/>
              <a:t> </a:t>
            </a:r>
            <a:r>
              <a:rPr lang="ru-RU" dirty="0" err="1"/>
              <a:t>інституціях</a:t>
            </a:r>
            <a:r>
              <a:rPr lang="ru-RU" dirty="0"/>
              <a:t>.</a:t>
            </a:r>
          </a:p>
          <a:p>
            <a:r>
              <a:rPr lang="ru-RU" dirty="0" err="1"/>
              <a:t>Підтримка</a:t>
            </a:r>
            <a:r>
              <a:rPr lang="ru-RU" dirty="0"/>
              <a:t> </a:t>
            </a:r>
            <a:r>
              <a:rPr lang="ru-RU" dirty="0" err="1"/>
              <a:t>може</a:t>
            </a:r>
            <a:r>
              <a:rPr lang="ru-RU" dirty="0"/>
              <a:t> </a:t>
            </a:r>
            <a:r>
              <a:rPr lang="ru-RU" dirty="0" err="1"/>
              <a:t>надаватися</a:t>
            </a:r>
            <a:r>
              <a:rPr lang="ru-RU" dirty="0"/>
              <a:t> </a:t>
            </a:r>
            <a:r>
              <a:rPr lang="ru-RU" dirty="0" err="1"/>
              <a:t>лише</a:t>
            </a:r>
            <a:r>
              <a:rPr lang="ru-RU" dirty="0"/>
              <a:t> один раз у три роки.</a:t>
            </a:r>
          </a:p>
          <a:p>
            <a:r>
              <a:rPr lang="ru-RU" dirty="0" err="1"/>
              <a:t>Поїздки</a:t>
            </a:r>
            <a:r>
              <a:rPr lang="ru-RU" dirty="0"/>
              <a:t> на </a:t>
            </a:r>
            <a:r>
              <a:rPr lang="ru-RU" dirty="0" err="1"/>
              <a:t>конференції</a:t>
            </a:r>
            <a:r>
              <a:rPr lang="ru-RU" dirty="0"/>
              <a:t> та </a:t>
            </a:r>
            <a:r>
              <a:rPr lang="ru-RU" dirty="0" err="1"/>
              <a:t>конгреси</a:t>
            </a:r>
            <a:r>
              <a:rPr lang="ru-RU" dirty="0"/>
              <a:t> </a:t>
            </a:r>
            <a:r>
              <a:rPr lang="ru-RU" dirty="0" err="1"/>
              <a:t>підтримуватися</a:t>
            </a:r>
            <a:r>
              <a:rPr lang="ru-RU" dirty="0"/>
              <a:t> не </a:t>
            </a:r>
            <a:r>
              <a:rPr lang="ru-RU" dirty="0" err="1"/>
              <a:t>можуть</a:t>
            </a:r>
            <a:r>
              <a:rPr lang="ru-RU" dirty="0"/>
              <a:t>.</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38354" y="810883"/>
            <a:ext cx="10972800" cy="5520905"/>
          </a:xfrm>
        </p:spPr>
        <p:txBody>
          <a:bodyPr>
            <a:normAutofit fontScale="92500" lnSpcReduction="10000"/>
          </a:bodyPr>
          <a:lstStyle/>
          <a:p>
            <a:pPr>
              <a:buNone/>
            </a:pPr>
            <a:r>
              <a:rPr lang="ru-RU" b="1" dirty="0" err="1" smtClean="0"/>
              <a:t>Тривалість</a:t>
            </a:r>
            <a:r>
              <a:rPr lang="ru-RU" b="1" dirty="0" smtClean="0"/>
              <a:t> </a:t>
            </a:r>
            <a:r>
              <a:rPr lang="ru-RU" b="1" dirty="0" err="1" smtClean="0"/>
              <a:t>фінансування</a:t>
            </a:r>
            <a:endParaRPr lang="ru-RU" dirty="0" smtClean="0"/>
          </a:p>
          <a:p>
            <a:r>
              <a:rPr lang="ru-RU" dirty="0" err="1" smtClean="0"/>
              <a:t>Від</a:t>
            </a:r>
            <a:r>
              <a:rPr lang="ru-RU" dirty="0" smtClean="0"/>
              <a:t> 1 до 3 </a:t>
            </a:r>
            <a:r>
              <a:rPr lang="ru-RU" dirty="0" err="1" smtClean="0"/>
              <a:t>місяців</a:t>
            </a:r>
            <a:r>
              <a:rPr lang="ru-RU" dirty="0" smtClean="0"/>
              <a:t>; </a:t>
            </a:r>
            <a:r>
              <a:rPr lang="ru-RU" dirty="0" err="1" smtClean="0"/>
              <a:t>період</a:t>
            </a:r>
            <a:r>
              <a:rPr lang="ru-RU" dirty="0" smtClean="0"/>
              <a:t> </a:t>
            </a:r>
            <a:r>
              <a:rPr lang="ru-RU" dirty="0" err="1" smtClean="0"/>
              <a:t>надання</a:t>
            </a:r>
            <a:r>
              <a:rPr lang="ru-RU" dirty="0" smtClean="0"/>
              <a:t> </a:t>
            </a:r>
            <a:r>
              <a:rPr lang="ru-RU" dirty="0" err="1" smtClean="0"/>
              <a:t>підтримки</a:t>
            </a:r>
            <a:r>
              <a:rPr lang="ru-RU" dirty="0" smtClean="0"/>
              <a:t> </a:t>
            </a:r>
            <a:r>
              <a:rPr lang="ru-RU" dirty="0" err="1" smtClean="0"/>
              <a:t>встановлюється</a:t>
            </a:r>
            <a:r>
              <a:rPr lang="ru-RU" dirty="0" smtClean="0"/>
              <a:t> </a:t>
            </a:r>
            <a:r>
              <a:rPr lang="ru-RU" dirty="0" err="1" smtClean="0"/>
              <a:t>відбірковою</a:t>
            </a:r>
            <a:r>
              <a:rPr lang="ru-RU" dirty="0" smtClean="0"/>
              <a:t> </a:t>
            </a:r>
            <a:r>
              <a:rPr lang="ru-RU" dirty="0" err="1" smtClean="0"/>
              <a:t>комісією</a:t>
            </a:r>
            <a:r>
              <a:rPr lang="ru-RU" dirty="0" smtClean="0"/>
              <a:t> </a:t>
            </a:r>
            <a:r>
              <a:rPr lang="ru-RU" dirty="0" err="1" smtClean="0"/>
              <a:t>залежно</a:t>
            </a:r>
            <a:r>
              <a:rPr lang="ru-RU" dirty="0" smtClean="0"/>
              <a:t> </a:t>
            </a:r>
            <a:r>
              <a:rPr lang="ru-RU" dirty="0" err="1" smtClean="0"/>
              <a:t>від</a:t>
            </a:r>
            <a:r>
              <a:rPr lang="ru-RU" dirty="0" smtClean="0"/>
              <a:t> </a:t>
            </a:r>
            <a:r>
              <a:rPr lang="ru-RU" dirty="0" err="1" smtClean="0"/>
              <a:t>намірів</a:t>
            </a:r>
            <a:r>
              <a:rPr lang="ru-RU" dirty="0" smtClean="0"/>
              <a:t> та </a:t>
            </a:r>
            <a:r>
              <a:rPr lang="ru-RU" dirty="0" err="1" smtClean="0"/>
              <a:t>робочого</a:t>
            </a:r>
            <a:r>
              <a:rPr lang="ru-RU" dirty="0" smtClean="0"/>
              <a:t> плану.</a:t>
            </a:r>
          </a:p>
          <a:p>
            <a:r>
              <a:rPr lang="ru-RU" dirty="0" err="1" smtClean="0"/>
              <a:t>Стипендія</a:t>
            </a:r>
            <a:r>
              <a:rPr lang="ru-RU" dirty="0" smtClean="0"/>
              <a:t> не </a:t>
            </a:r>
            <a:r>
              <a:rPr lang="ru-RU" dirty="0" err="1" smtClean="0"/>
              <a:t>подовжується</a:t>
            </a:r>
            <a:r>
              <a:rPr lang="ru-RU" dirty="0" smtClean="0"/>
              <a:t>.</a:t>
            </a:r>
          </a:p>
          <a:p>
            <a:pPr>
              <a:buNone/>
            </a:pPr>
            <a:r>
              <a:rPr lang="ru-RU" b="1" dirty="0" err="1" smtClean="0"/>
              <a:t>Що</a:t>
            </a:r>
            <a:r>
              <a:rPr lang="ru-RU" b="1" dirty="0" smtClean="0"/>
              <a:t> </a:t>
            </a:r>
            <a:r>
              <a:rPr lang="ru-RU" b="1" dirty="0" err="1" smtClean="0"/>
              <a:t>включає</a:t>
            </a:r>
            <a:r>
              <a:rPr lang="ru-RU" b="1" dirty="0" smtClean="0"/>
              <a:t> в себе </a:t>
            </a:r>
            <a:r>
              <a:rPr lang="ru-RU" b="1" dirty="0" err="1" smtClean="0"/>
              <a:t>стипендія</a:t>
            </a:r>
            <a:r>
              <a:rPr lang="ru-RU" b="1" dirty="0" smtClean="0"/>
              <a:t>?</a:t>
            </a:r>
            <a:endParaRPr lang="ru-RU" dirty="0" smtClean="0"/>
          </a:p>
          <a:p>
            <a:r>
              <a:rPr lang="ru-RU" dirty="0" err="1" smtClean="0"/>
              <a:t>Щомісячні</a:t>
            </a:r>
            <a:r>
              <a:rPr lang="ru-RU" dirty="0" smtClean="0"/>
              <a:t> </a:t>
            </a:r>
            <a:r>
              <a:rPr lang="ru-RU" dirty="0" err="1" smtClean="0"/>
              <a:t>виплати</a:t>
            </a:r>
            <a:r>
              <a:rPr lang="ru-RU" dirty="0" smtClean="0"/>
              <a:t> в </a:t>
            </a:r>
            <a:r>
              <a:rPr lang="ru-RU" dirty="0" err="1" smtClean="0"/>
              <a:t>розмірі</a:t>
            </a:r>
            <a:r>
              <a:rPr lang="ru-RU" dirty="0" smtClean="0"/>
              <a:t>:</a:t>
            </a:r>
            <a:br>
              <a:rPr lang="ru-RU" dirty="0" smtClean="0"/>
            </a:br>
            <a:r>
              <a:rPr lang="ru-RU" dirty="0" smtClean="0"/>
              <a:t>- 2.000 </a:t>
            </a:r>
            <a:r>
              <a:rPr lang="ru-RU" dirty="0" err="1" smtClean="0"/>
              <a:t>євро</a:t>
            </a:r>
            <a:r>
              <a:rPr lang="ru-RU" dirty="0" smtClean="0"/>
              <a:t> для </a:t>
            </a:r>
            <a:r>
              <a:rPr lang="ru-RU" dirty="0" err="1" smtClean="0"/>
              <a:t>асистентів</a:t>
            </a:r>
            <a:r>
              <a:rPr lang="ru-RU" dirty="0" smtClean="0"/>
              <a:t>, старших </a:t>
            </a:r>
            <a:r>
              <a:rPr lang="ru-RU" dirty="0" err="1" smtClean="0"/>
              <a:t>викладачів</a:t>
            </a:r>
            <a:r>
              <a:rPr lang="ru-RU" dirty="0" smtClean="0"/>
              <a:t> та </a:t>
            </a:r>
            <a:r>
              <a:rPr lang="ru-RU" dirty="0" err="1" smtClean="0"/>
              <a:t>доцентів</a:t>
            </a:r>
            <a:r>
              <a:rPr lang="ru-RU" dirty="0" smtClean="0"/>
              <a:t>,</a:t>
            </a:r>
            <a:br>
              <a:rPr lang="ru-RU" dirty="0" smtClean="0"/>
            </a:br>
            <a:r>
              <a:rPr lang="ru-RU" dirty="0" smtClean="0"/>
              <a:t>- 2.150 </a:t>
            </a:r>
            <a:r>
              <a:rPr lang="ru-RU" dirty="0" err="1" smtClean="0"/>
              <a:t>євро</a:t>
            </a:r>
            <a:r>
              <a:rPr lang="ru-RU" dirty="0" smtClean="0"/>
              <a:t> для </a:t>
            </a:r>
            <a:r>
              <a:rPr lang="ru-RU" dirty="0" err="1" smtClean="0"/>
              <a:t>професорів</a:t>
            </a:r>
            <a:r>
              <a:rPr lang="ru-RU" dirty="0" smtClean="0"/>
              <a:t>.</a:t>
            </a:r>
          </a:p>
          <a:p>
            <a:r>
              <a:rPr lang="ru-RU" dirty="0" err="1" smtClean="0"/>
              <a:t>Допомогу</a:t>
            </a:r>
            <a:r>
              <a:rPr lang="ru-RU" dirty="0" smtClean="0"/>
              <a:t> на </a:t>
            </a:r>
            <a:r>
              <a:rPr lang="ru-RU" dirty="0" err="1" smtClean="0"/>
              <a:t>проїзд</a:t>
            </a:r>
            <a:r>
              <a:rPr lang="ru-RU" dirty="0" smtClean="0"/>
              <a:t>, </a:t>
            </a:r>
            <a:r>
              <a:rPr lang="ru-RU" dirty="0" err="1" smtClean="0"/>
              <a:t>якщо</a:t>
            </a:r>
            <a:r>
              <a:rPr lang="ru-RU" dirty="0" smtClean="0"/>
              <a:t> </a:t>
            </a:r>
            <a:r>
              <a:rPr lang="ru-RU" dirty="0" err="1" smtClean="0"/>
              <a:t>ці</a:t>
            </a:r>
            <a:r>
              <a:rPr lang="ru-RU" dirty="0" smtClean="0"/>
              <a:t> </a:t>
            </a:r>
            <a:r>
              <a:rPr lang="ru-RU" dirty="0" err="1" smtClean="0"/>
              <a:t>витрати</a:t>
            </a:r>
            <a:r>
              <a:rPr lang="ru-RU" dirty="0" smtClean="0"/>
              <a:t> не </a:t>
            </a:r>
            <a:r>
              <a:rPr lang="ru-RU" dirty="0" err="1" smtClean="0"/>
              <a:t>бере</a:t>
            </a:r>
            <a:r>
              <a:rPr lang="ru-RU" dirty="0" smtClean="0"/>
              <a:t> на себе </a:t>
            </a:r>
            <a:r>
              <a:rPr lang="ru-RU" dirty="0" err="1" smtClean="0"/>
              <a:t>батьківщина</a:t>
            </a:r>
            <a:r>
              <a:rPr lang="ru-RU" dirty="0" smtClean="0"/>
              <a:t> </a:t>
            </a:r>
            <a:r>
              <a:rPr lang="ru-RU" dirty="0" err="1" smtClean="0"/>
              <a:t>пошукача</a:t>
            </a:r>
            <a:r>
              <a:rPr lang="ru-RU" dirty="0" smtClean="0"/>
              <a:t> </a:t>
            </a:r>
            <a:r>
              <a:rPr lang="ru-RU" dirty="0" err="1" smtClean="0"/>
              <a:t>або</a:t>
            </a:r>
            <a:r>
              <a:rPr lang="ru-RU" dirty="0" smtClean="0"/>
              <a:t> </a:t>
            </a:r>
            <a:r>
              <a:rPr lang="ru-RU" dirty="0" err="1" smtClean="0"/>
              <a:t>інша</a:t>
            </a:r>
            <a:r>
              <a:rPr lang="ru-RU" dirty="0" smtClean="0"/>
              <a:t> сторона</a:t>
            </a:r>
          </a:p>
          <a:p>
            <a:r>
              <a:rPr lang="ru-RU" dirty="0" err="1" smtClean="0"/>
              <a:t>Інші</a:t>
            </a:r>
            <a:r>
              <a:rPr lang="ru-RU" dirty="0" smtClean="0"/>
              <a:t> </a:t>
            </a:r>
            <a:r>
              <a:rPr lang="ru-RU" dirty="0" err="1" smtClean="0"/>
              <a:t>виплати</a:t>
            </a:r>
            <a:r>
              <a:rPr lang="ru-RU" dirty="0" smtClean="0"/>
              <a:t> не </a:t>
            </a:r>
            <a:r>
              <a:rPr lang="ru-RU" dirty="0" err="1" smtClean="0"/>
              <a:t>надаються</a:t>
            </a:r>
            <a:r>
              <a:rPr lang="ru-RU" dirty="0" smtClean="0"/>
              <a:t>.</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Двосторонній</a:t>
            </a:r>
            <a:r>
              <a:rPr lang="ru-RU" b="1" dirty="0"/>
              <a:t> </a:t>
            </a:r>
            <a:r>
              <a:rPr lang="ru-RU" b="1" dirty="0" err="1"/>
              <a:t>обмін</a:t>
            </a:r>
            <a:r>
              <a:rPr lang="ru-RU" b="1" dirty="0"/>
              <a:t> </a:t>
            </a:r>
            <a:r>
              <a:rPr lang="ru-RU" b="1" dirty="0" err="1"/>
              <a:t>науковцями</a:t>
            </a:r>
            <a:endParaRPr lang="ru-RU" dirty="0"/>
          </a:p>
        </p:txBody>
      </p:sp>
      <p:sp>
        <p:nvSpPr>
          <p:cNvPr id="3" name="Содержимое 2"/>
          <p:cNvSpPr>
            <a:spLocks noGrp="1"/>
          </p:cNvSpPr>
          <p:nvPr>
            <p:ph idx="1"/>
          </p:nvPr>
        </p:nvSpPr>
        <p:spPr>
          <a:xfrm>
            <a:off x="609600" y="1207698"/>
            <a:ext cx="10972800" cy="5365629"/>
          </a:xfrm>
        </p:spPr>
        <p:txBody>
          <a:bodyPr>
            <a:normAutofit fontScale="92500"/>
          </a:bodyPr>
          <a:lstStyle/>
          <a:p>
            <a:pPr>
              <a:buNone/>
            </a:pPr>
            <a:r>
              <a:rPr lang="ru-RU" b="1" dirty="0" err="1"/>
              <a:t>Хто</a:t>
            </a:r>
            <a:r>
              <a:rPr lang="ru-RU" b="1" dirty="0"/>
              <a:t> </a:t>
            </a:r>
            <a:r>
              <a:rPr lang="ru-RU" b="1" dirty="0" err="1"/>
              <a:t>може</a:t>
            </a:r>
            <a:r>
              <a:rPr lang="ru-RU" b="1" dirty="0"/>
              <a:t> </a:t>
            </a:r>
            <a:r>
              <a:rPr lang="ru-RU" b="1" dirty="0" err="1"/>
              <a:t>подавати</a:t>
            </a:r>
            <a:r>
              <a:rPr lang="ru-RU" b="1" dirty="0"/>
              <a:t> </a:t>
            </a:r>
            <a:r>
              <a:rPr lang="ru-RU" b="1" dirty="0" err="1"/>
              <a:t>заяву</a:t>
            </a:r>
            <a:r>
              <a:rPr lang="ru-RU" b="1" dirty="0"/>
              <a:t>?</a:t>
            </a:r>
            <a:endParaRPr lang="ru-RU" dirty="0"/>
          </a:p>
          <a:p>
            <a:r>
              <a:rPr lang="ru-RU" dirty="0" err="1"/>
              <a:t>Іноземні</a:t>
            </a:r>
            <a:r>
              <a:rPr lang="ru-RU" dirty="0"/>
              <a:t> </a:t>
            </a:r>
            <a:r>
              <a:rPr lang="ru-RU" dirty="0" err="1"/>
              <a:t>науковці</a:t>
            </a:r>
            <a:r>
              <a:rPr lang="ru-RU" dirty="0"/>
              <a:t>, як правило, </a:t>
            </a:r>
            <a:r>
              <a:rPr lang="ru-RU" dirty="0" err="1"/>
              <a:t>з</a:t>
            </a:r>
            <a:r>
              <a:rPr lang="ru-RU" dirty="0"/>
              <a:t> </a:t>
            </a:r>
            <a:r>
              <a:rPr lang="ru-RU" dirty="0" err="1"/>
              <a:t>науковим</a:t>
            </a:r>
            <a:r>
              <a:rPr lang="ru-RU" dirty="0"/>
              <a:t> </a:t>
            </a:r>
            <a:r>
              <a:rPr lang="ru-RU" dirty="0" err="1"/>
              <a:t>ступенем</a:t>
            </a:r>
            <a:r>
              <a:rPr lang="ru-RU" dirty="0"/>
              <a:t>, </a:t>
            </a:r>
            <a:r>
              <a:rPr lang="ru-RU" dirty="0" err="1"/>
              <a:t>які</a:t>
            </a:r>
            <a:r>
              <a:rPr lang="ru-RU" dirty="0"/>
              <a:t> </a:t>
            </a:r>
            <a:r>
              <a:rPr lang="ru-RU" dirty="0" err="1"/>
              <a:t>працюють</a:t>
            </a:r>
            <a:r>
              <a:rPr lang="ru-RU" dirty="0"/>
              <a:t> у ВНЗ </a:t>
            </a:r>
            <a:r>
              <a:rPr lang="ru-RU" dirty="0" err="1"/>
              <a:t>або</a:t>
            </a:r>
            <a:r>
              <a:rPr lang="ru-RU" dirty="0"/>
              <a:t> </a:t>
            </a:r>
            <a:r>
              <a:rPr lang="ru-RU" dirty="0" err="1"/>
              <a:t>науково-дослідному</a:t>
            </a:r>
            <a:r>
              <a:rPr lang="ru-RU" dirty="0"/>
              <a:t> </a:t>
            </a:r>
            <a:r>
              <a:rPr lang="ru-RU" dirty="0" err="1"/>
              <a:t>інституті</a:t>
            </a:r>
            <a:r>
              <a:rPr lang="ru-RU" dirty="0"/>
              <a:t> в себе на </a:t>
            </a:r>
            <a:r>
              <a:rPr lang="ru-RU" dirty="0" err="1"/>
              <a:t>батьківщині</a:t>
            </a:r>
            <a:r>
              <a:rPr lang="ru-RU" dirty="0"/>
              <a:t>.</a:t>
            </a:r>
          </a:p>
          <a:p>
            <a:pPr>
              <a:buNone/>
            </a:pPr>
            <a:r>
              <a:rPr lang="ru-RU" b="1" dirty="0"/>
              <a:t>На </a:t>
            </a:r>
            <a:r>
              <a:rPr lang="ru-RU" b="1" dirty="0" err="1"/>
              <a:t>що</a:t>
            </a:r>
            <a:r>
              <a:rPr lang="ru-RU" b="1" dirty="0"/>
              <a:t> </a:t>
            </a:r>
            <a:r>
              <a:rPr lang="ru-RU" b="1" dirty="0" err="1"/>
              <a:t>надається</a:t>
            </a:r>
            <a:r>
              <a:rPr lang="ru-RU" b="1" dirty="0"/>
              <a:t> </a:t>
            </a:r>
            <a:r>
              <a:rPr lang="ru-RU" b="1" dirty="0" err="1"/>
              <a:t>підтримка</a:t>
            </a:r>
            <a:r>
              <a:rPr lang="ru-RU" b="1" dirty="0"/>
              <a:t>?</a:t>
            </a:r>
            <a:endParaRPr lang="ru-RU" dirty="0"/>
          </a:p>
          <a:p>
            <a:r>
              <a:rPr lang="ru-RU" dirty="0" err="1"/>
              <a:t>Наукові</a:t>
            </a:r>
            <a:r>
              <a:rPr lang="ru-RU" dirty="0"/>
              <a:t> </a:t>
            </a:r>
            <a:r>
              <a:rPr lang="ru-RU" dirty="0" err="1"/>
              <a:t>перебування</a:t>
            </a:r>
            <a:r>
              <a:rPr lang="ru-RU" dirty="0"/>
              <a:t> у </a:t>
            </a:r>
            <a:r>
              <a:rPr lang="ru-RU" dirty="0" err="1"/>
              <a:t>державних</a:t>
            </a:r>
            <a:r>
              <a:rPr lang="ru-RU" dirty="0"/>
              <a:t> </a:t>
            </a:r>
            <a:r>
              <a:rPr lang="ru-RU" dirty="0" err="1"/>
              <a:t>або</a:t>
            </a:r>
            <a:r>
              <a:rPr lang="ru-RU" dirty="0"/>
              <a:t> державно </a:t>
            </a:r>
            <a:r>
              <a:rPr lang="ru-RU" dirty="0" err="1"/>
              <a:t>визнаних</a:t>
            </a:r>
            <a:r>
              <a:rPr lang="ru-RU" dirty="0"/>
              <a:t> ВНЗ </a:t>
            </a:r>
            <a:r>
              <a:rPr lang="ru-RU" dirty="0" err="1"/>
              <a:t>або</a:t>
            </a:r>
            <a:r>
              <a:rPr lang="ru-RU" dirty="0"/>
              <a:t> </a:t>
            </a:r>
            <a:r>
              <a:rPr lang="ru-RU" dirty="0" err="1"/>
              <a:t>позауніверситетських</a:t>
            </a:r>
            <a:r>
              <a:rPr lang="ru-RU" dirty="0"/>
              <a:t> </a:t>
            </a:r>
            <a:r>
              <a:rPr lang="ru-RU" dirty="0" err="1"/>
              <a:t>науково-дослідних</a:t>
            </a:r>
            <a:r>
              <a:rPr lang="ru-RU" dirty="0"/>
              <a:t> </a:t>
            </a:r>
            <a:r>
              <a:rPr lang="ru-RU" dirty="0" err="1"/>
              <a:t>установах</a:t>
            </a:r>
            <a:r>
              <a:rPr lang="ru-RU" dirty="0"/>
              <a:t> у </a:t>
            </a:r>
            <a:r>
              <a:rPr lang="ru-RU" dirty="0" err="1"/>
              <a:t>Німеччині</a:t>
            </a:r>
            <a:r>
              <a:rPr lang="ru-RU" dirty="0"/>
              <a:t>.</a:t>
            </a:r>
          </a:p>
          <a:p>
            <a:r>
              <a:rPr lang="ru-RU" dirty="0" err="1"/>
              <a:t>Підтримка</a:t>
            </a:r>
            <a:r>
              <a:rPr lang="ru-RU" dirty="0"/>
              <a:t> </a:t>
            </a:r>
            <a:r>
              <a:rPr lang="ru-RU" dirty="0" err="1"/>
              <a:t>може</a:t>
            </a:r>
            <a:r>
              <a:rPr lang="ru-RU" dirty="0"/>
              <a:t> </a:t>
            </a:r>
            <a:r>
              <a:rPr lang="ru-RU" dirty="0" err="1"/>
              <a:t>надаватися</a:t>
            </a:r>
            <a:r>
              <a:rPr lang="ru-RU" dirty="0"/>
              <a:t> </a:t>
            </a:r>
            <a:r>
              <a:rPr lang="ru-RU" dirty="0" err="1"/>
              <a:t>лише</a:t>
            </a:r>
            <a:r>
              <a:rPr lang="ru-RU" dirty="0"/>
              <a:t> один раз у три роки.</a:t>
            </a:r>
          </a:p>
          <a:p>
            <a:r>
              <a:rPr lang="ru-RU" dirty="0" err="1"/>
              <a:t>Поїздки</a:t>
            </a:r>
            <a:r>
              <a:rPr lang="ru-RU" dirty="0"/>
              <a:t> на </a:t>
            </a:r>
            <a:r>
              <a:rPr lang="ru-RU" dirty="0" err="1"/>
              <a:t>конференції</a:t>
            </a:r>
            <a:r>
              <a:rPr lang="ru-RU" dirty="0"/>
              <a:t> та </a:t>
            </a:r>
            <a:r>
              <a:rPr lang="ru-RU" dirty="0" err="1"/>
              <a:t>конгреси</a:t>
            </a:r>
            <a:r>
              <a:rPr lang="ru-RU" dirty="0"/>
              <a:t> </a:t>
            </a:r>
            <a:r>
              <a:rPr lang="ru-RU" dirty="0" err="1"/>
              <a:t>підтримуватися</a:t>
            </a:r>
            <a:r>
              <a:rPr lang="ru-RU" dirty="0"/>
              <a:t> не </a:t>
            </a:r>
            <a:r>
              <a:rPr lang="ru-RU" dirty="0" err="1"/>
              <a:t>можуть</a:t>
            </a:r>
            <a:r>
              <a:rPr lang="ru-RU" dirty="0"/>
              <a:t>.</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52090" y="517586"/>
            <a:ext cx="10972800" cy="6340414"/>
          </a:xfrm>
        </p:spPr>
        <p:txBody>
          <a:bodyPr>
            <a:normAutofit fontScale="92500" lnSpcReduction="20000"/>
          </a:bodyPr>
          <a:lstStyle/>
          <a:p>
            <a:pPr>
              <a:buNone/>
            </a:pPr>
            <a:r>
              <a:rPr lang="ru-RU" b="1" dirty="0" err="1" smtClean="0"/>
              <a:t>Тривалість</a:t>
            </a:r>
            <a:r>
              <a:rPr lang="ru-RU" b="1" dirty="0" smtClean="0"/>
              <a:t> </a:t>
            </a:r>
            <a:r>
              <a:rPr lang="ru-RU" b="1" dirty="0" err="1" smtClean="0"/>
              <a:t>фінансування</a:t>
            </a:r>
            <a:endParaRPr lang="ru-RU" dirty="0" smtClean="0"/>
          </a:p>
          <a:p>
            <a:r>
              <a:rPr lang="ru-RU" dirty="0" err="1" smtClean="0"/>
              <a:t>Від</a:t>
            </a:r>
            <a:r>
              <a:rPr lang="ru-RU" dirty="0" smtClean="0"/>
              <a:t> </a:t>
            </a:r>
            <a:r>
              <a:rPr lang="ru-RU" dirty="0" err="1" smtClean="0"/>
              <a:t>щонайменше</a:t>
            </a:r>
            <a:r>
              <a:rPr lang="ru-RU" dirty="0" smtClean="0"/>
              <a:t> 14 </a:t>
            </a:r>
            <a:r>
              <a:rPr lang="ru-RU" dirty="0" err="1" smtClean="0"/>
              <a:t>днів</a:t>
            </a:r>
            <a:r>
              <a:rPr lang="ru-RU" dirty="0" smtClean="0"/>
              <a:t> (для </a:t>
            </a:r>
            <a:r>
              <a:rPr lang="ru-RU" dirty="0" err="1" smtClean="0"/>
              <a:t>пошукачів</a:t>
            </a:r>
            <a:r>
              <a:rPr lang="ru-RU" dirty="0" smtClean="0"/>
              <a:t> </a:t>
            </a:r>
            <a:r>
              <a:rPr lang="ru-RU" dirty="0" err="1" smtClean="0"/>
              <a:t>з</a:t>
            </a:r>
            <a:r>
              <a:rPr lang="ru-RU" dirty="0" smtClean="0"/>
              <a:t> </a:t>
            </a:r>
            <a:r>
              <a:rPr lang="ru-RU" dirty="0" err="1" smtClean="0"/>
              <a:t>країн</a:t>
            </a:r>
            <a:r>
              <a:rPr lang="ru-RU" dirty="0" smtClean="0"/>
              <a:t> ЄС, а </a:t>
            </a:r>
            <a:r>
              <a:rPr lang="ru-RU" dirty="0" err="1" smtClean="0"/>
              <a:t>також</a:t>
            </a:r>
            <a:r>
              <a:rPr lang="ru-RU" dirty="0" smtClean="0"/>
              <a:t> </a:t>
            </a:r>
            <a:r>
              <a:rPr lang="ru-RU" dirty="0" err="1" smtClean="0"/>
              <a:t>з</a:t>
            </a:r>
            <a:r>
              <a:rPr lang="ru-RU" dirty="0" smtClean="0"/>
              <a:t> </a:t>
            </a:r>
            <a:r>
              <a:rPr lang="ru-RU" dirty="0" err="1" smtClean="0"/>
              <a:t>Вірменії</a:t>
            </a:r>
            <a:r>
              <a:rPr lang="ru-RU" dirty="0" smtClean="0"/>
              <a:t>, Азербайджану, </a:t>
            </a:r>
            <a:r>
              <a:rPr lang="ru-RU" dirty="0" err="1" smtClean="0"/>
              <a:t>Біларусі</a:t>
            </a:r>
            <a:r>
              <a:rPr lang="ru-RU" dirty="0" smtClean="0"/>
              <a:t>, </a:t>
            </a:r>
            <a:r>
              <a:rPr lang="ru-RU" dirty="0" err="1" smtClean="0"/>
              <a:t>Грузії</a:t>
            </a:r>
            <a:r>
              <a:rPr lang="ru-RU" dirty="0" smtClean="0"/>
              <a:t>, Казахстану, </a:t>
            </a:r>
            <a:r>
              <a:rPr lang="ru-RU" dirty="0" err="1" smtClean="0"/>
              <a:t>Молдови</a:t>
            </a:r>
            <a:r>
              <a:rPr lang="ru-RU" dirty="0" smtClean="0"/>
              <a:t>, </a:t>
            </a:r>
            <a:r>
              <a:rPr lang="ru-RU" dirty="0" err="1" smtClean="0"/>
              <a:t>Україна</a:t>
            </a:r>
            <a:r>
              <a:rPr lang="ru-RU" dirty="0" smtClean="0"/>
              <a:t>: </a:t>
            </a:r>
            <a:r>
              <a:rPr lang="ru-RU" dirty="0" err="1" smtClean="0"/>
              <a:t>щонайменше</a:t>
            </a:r>
            <a:r>
              <a:rPr lang="ru-RU" dirty="0" smtClean="0"/>
              <a:t> 7 </a:t>
            </a:r>
            <a:r>
              <a:rPr lang="ru-RU" dirty="0" err="1" smtClean="0"/>
              <a:t>днів</a:t>
            </a:r>
            <a:r>
              <a:rPr lang="ru-RU" dirty="0" smtClean="0"/>
              <a:t>) до максимум 3 </a:t>
            </a:r>
            <a:r>
              <a:rPr lang="ru-RU" dirty="0" err="1" smtClean="0"/>
              <a:t>місяців</a:t>
            </a:r>
            <a:r>
              <a:rPr lang="ru-RU" dirty="0" smtClean="0"/>
              <a:t>. </a:t>
            </a:r>
            <a:r>
              <a:rPr lang="ru-RU" dirty="0" err="1" smtClean="0"/>
              <a:t>Період</a:t>
            </a:r>
            <a:r>
              <a:rPr lang="ru-RU" dirty="0" smtClean="0"/>
              <a:t> </a:t>
            </a:r>
            <a:r>
              <a:rPr lang="ru-RU" dirty="0" err="1" smtClean="0"/>
              <a:t>надання</a:t>
            </a:r>
            <a:r>
              <a:rPr lang="ru-RU" dirty="0" smtClean="0"/>
              <a:t> </a:t>
            </a:r>
            <a:r>
              <a:rPr lang="ru-RU" dirty="0" err="1" smtClean="0"/>
              <a:t>підтримки</a:t>
            </a:r>
            <a:r>
              <a:rPr lang="ru-RU" dirty="0" smtClean="0"/>
              <a:t> </a:t>
            </a:r>
            <a:r>
              <a:rPr lang="ru-RU" dirty="0" err="1" smtClean="0"/>
              <a:t>встановлюється</a:t>
            </a:r>
            <a:r>
              <a:rPr lang="ru-RU" dirty="0" smtClean="0"/>
              <a:t> </a:t>
            </a:r>
            <a:r>
              <a:rPr lang="ru-RU" dirty="0" err="1" smtClean="0"/>
              <a:t>відбірковою</a:t>
            </a:r>
            <a:r>
              <a:rPr lang="ru-RU" dirty="0" smtClean="0"/>
              <a:t> </a:t>
            </a:r>
            <a:r>
              <a:rPr lang="ru-RU" dirty="0" err="1" smtClean="0"/>
              <a:t>комісією</a:t>
            </a:r>
            <a:r>
              <a:rPr lang="ru-RU" dirty="0" smtClean="0"/>
              <a:t> </a:t>
            </a:r>
            <a:r>
              <a:rPr lang="ru-RU" dirty="0" err="1" smtClean="0"/>
              <a:t>залежно</a:t>
            </a:r>
            <a:r>
              <a:rPr lang="ru-RU" dirty="0" smtClean="0"/>
              <a:t> </a:t>
            </a:r>
            <a:r>
              <a:rPr lang="ru-RU" dirty="0" err="1" smtClean="0"/>
              <a:t>від</a:t>
            </a:r>
            <a:r>
              <a:rPr lang="ru-RU" dirty="0" smtClean="0"/>
              <a:t> </a:t>
            </a:r>
            <a:r>
              <a:rPr lang="ru-RU" dirty="0" err="1" smtClean="0"/>
              <a:t>намірів</a:t>
            </a:r>
            <a:r>
              <a:rPr lang="ru-RU" dirty="0" smtClean="0"/>
              <a:t> та </a:t>
            </a:r>
            <a:r>
              <a:rPr lang="ru-RU" dirty="0" err="1" smtClean="0"/>
              <a:t>робочого</a:t>
            </a:r>
            <a:r>
              <a:rPr lang="ru-RU" dirty="0" smtClean="0"/>
              <a:t> плану.</a:t>
            </a:r>
          </a:p>
          <a:p>
            <a:r>
              <a:rPr lang="ru-RU" dirty="0" err="1" smtClean="0"/>
              <a:t>Стипендія</a:t>
            </a:r>
            <a:r>
              <a:rPr lang="ru-RU" dirty="0" smtClean="0"/>
              <a:t> не </a:t>
            </a:r>
            <a:r>
              <a:rPr lang="ru-RU" dirty="0" err="1" smtClean="0"/>
              <a:t>подовжується</a:t>
            </a:r>
            <a:r>
              <a:rPr lang="ru-RU" dirty="0" smtClean="0"/>
              <a:t>.</a:t>
            </a:r>
          </a:p>
          <a:p>
            <a:pPr>
              <a:buNone/>
            </a:pPr>
            <a:r>
              <a:rPr lang="ru-RU" b="1" dirty="0" err="1" smtClean="0"/>
              <a:t>Що</a:t>
            </a:r>
            <a:r>
              <a:rPr lang="ru-RU" b="1" dirty="0" smtClean="0"/>
              <a:t> </a:t>
            </a:r>
            <a:r>
              <a:rPr lang="ru-RU" b="1" dirty="0" err="1" smtClean="0"/>
              <a:t>включає</a:t>
            </a:r>
            <a:r>
              <a:rPr lang="ru-RU" b="1" dirty="0" smtClean="0"/>
              <a:t> в себе </a:t>
            </a:r>
            <a:r>
              <a:rPr lang="ru-RU" b="1" dirty="0" err="1" smtClean="0"/>
              <a:t>стипендія</a:t>
            </a:r>
            <a:endParaRPr lang="ru-RU" dirty="0" smtClean="0"/>
          </a:p>
          <a:p>
            <a:r>
              <a:rPr lang="ru-RU" dirty="0" err="1" smtClean="0"/>
              <a:t>Щомісячні</a:t>
            </a:r>
            <a:r>
              <a:rPr lang="ru-RU" dirty="0" smtClean="0"/>
              <a:t> </a:t>
            </a:r>
            <a:r>
              <a:rPr lang="ru-RU" dirty="0" err="1" smtClean="0"/>
              <a:t>виплати</a:t>
            </a:r>
            <a:r>
              <a:rPr lang="ru-RU" dirty="0" smtClean="0"/>
              <a:t> в </a:t>
            </a:r>
            <a:r>
              <a:rPr lang="ru-RU" dirty="0" err="1" smtClean="0"/>
              <a:t>розмірі</a:t>
            </a:r>
            <a:r>
              <a:rPr lang="ru-RU" dirty="0" smtClean="0"/>
              <a:t>:</a:t>
            </a:r>
            <a:br>
              <a:rPr lang="ru-RU" dirty="0" smtClean="0"/>
            </a:br>
            <a:r>
              <a:rPr lang="ru-RU" dirty="0" smtClean="0"/>
              <a:t>- 2.000 </a:t>
            </a:r>
            <a:r>
              <a:rPr lang="ru-RU" dirty="0" err="1" smtClean="0"/>
              <a:t>євро</a:t>
            </a:r>
            <a:r>
              <a:rPr lang="ru-RU" dirty="0" smtClean="0"/>
              <a:t> для </a:t>
            </a:r>
            <a:r>
              <a:rPr lang="ru-RU" dirty="0" err="1" smtClean="0"/>
              <a:t>асистентів</a:t>
            </a:r>
            <a:r>
              <a:rPr lang="ru-RU" dirty="0" smtClean="0"/>
              <a:t>, старших </a:t>
            </a:r>
            <a:r>
              <a:rPr lang="ru-RU" dirty="0" err="1" smtClean="0"/>
              <a:t>викладачів</a:t>
            </a:r>
            <a:r>
              <a:rPr lang="ru-RU" dirty="0" smtClean="0"/>
              <a:t> та </a:t>
            </a:r>
            <a:r>
              <a:rPr lang="ru-RU" dirty="0" err="1" smtClean="0"/>
              <a:t>доцентів</a:t>
            </a:r>
            <a:r>
              <a:rPr lang="ru-RU" dirty="0" smtClean="0"/>
              <a:t>,</a:t>
            </a:r>
            <a:br>
              <a:rPr lang="ru-RU" dirty="0" smtClean="0"/>
            </a:br>
            <a:r>
              <a:rPr lang="ru-RU" dirty="0" smtClean="0"/>
              <a:t>- 2.150 </a:t>
            </a:r>
            <a:r>
              <a:rPr lang="ru-RU" dirty="0" err="1" smtClean="0"/>
              <a:t>євро</a:t>
            </a:r>
            <a:r>
              <a:rPr lang="ru-RU" dirty="0" smtClean="0"/>
              <a:t> для </a:t>
            </a:r>
            <a:r>
              <a:rPr lang="ru-RU" dirty="0" err="1" smtClean="0"/>
              <a:t>професорів</a:t>
            </a:r>
            <a:r>
              <a:rPr lang="ru-RU" dirty="0" smtClean="0"/>
              <a:t>.</a:t>
            </a:r>
          </a:p>
          <a:p>
            <a:r>
              <a:rPr lang="ru-RU" dirty="0" err="1" smtClean="0"/>
              <a:t>Якщо</a:t>
            </a:r>
            <a:r>
              <a:rPr lang="ru-RU" dirty="0" smtClean="0"/>
              <a:t> у </a:t>
            </a:r>
            <a:r>
              <a:rPr lang="ru-RU" dirty="0" err="1" smtClean="0"/>
              <a:t>двосторонній</a:t>
            </a:r>
            <a:r>
              <a:rPr lang="ru-RU" dirty="0" smtClean="0"/>
              <a:t> </a:t>
            </a:r>
            <a:r>
              <a:rPr lang="ru-RU" dirty="0" err="1" smtClean="0"/>
              <a:t>угоді</a:t>
            </a:r>
            <a:r>
              <a:rPr lang="ru-RU" dirty="0" smtClean="0"/>
              <a:t> не </a:t>
            </a:r>
            <a:r>
              <a:rPr lang="ru-RU" dirty="0" err="1" smtClean="0"/>
              <a:t>вказано</a:t>
            </a:r>
            <a:r>
              <a:rPr lang="ru-RU" dirty="0" smtClean="0"/>
              <a:t> </a:t>
            </a:r>
            <a:r>
              <a:rPr lang="ru-RU" dirty="0" err="1" smtClean="0"/>
              <a:t>інше</a:t>
            </a:r>
            <a:r>
              <a:rPr lang="ru-RU" dirty="0" smtClean="0"/>
              <a:t>, </a:t>
            </a:r>
            <a:r>
              <a:rPr lang="ru-RU" dirty="0" err="1" smtClean="0"/>
              <a:t>витрати</a:t>
            </a:r>
            <a:r>
              <a:rPr lang="ru-RU" dirty="0" smtClean="0"/>
              <a:t> на </a:t>
            </a:r>
            <a:r>
              <a:rPr lang="ru-RU" dirty="0" err="1" smtClean="0"/>
              <a:t>поїздки</a:t>
            </a:r>
            <a:r>
              <a:rPr lang="ru-RU" dirty="0" smtClean="0"/>
              <a:t> </a:t>
            </a:r>
            <a:r>
              <a:rPr lang="ru-RU" dirty="0" err="1" smtClean="0"/>
              <a:t>несе</a:t>
            </a:r>
            <a:r>
              <a:rPr lang="ru-RU" dirty="0" smtClean="0"/>
              <a:t> </a:t>
            </a:r>
            <a:r>
              <a:rPr lang="ru-RU" dirty="0" err="1" smtClean="0"/>
              <a:t>країна</a:t>
            </a:r>
            <a:r>
              <a:rPr lang="ru-RU" dirty="0" smtClean="0"/>
              <a:t>, </a:t>
            </a:r>
            <a:r>
              <a:rPr lang="ru-RU" dirty="0" err="1" smtClean="0"/>
              <a:t>що</a:t>
            </a:r>
            <a:r>
              <a:rPr lang="ru-RU" dirty="0" smtClean="0"/>
              <a:t> </a:t>
            </a:r>
            <a:r>
              <a:rPr lang="ru-RU" dirty="0" err="1" smtClean="0"/>
              <a:t>скеровує</a:t>
            </a:r>
            <a:r>
              <a:rPr lang="ru-RU" dirty="0" smtClean="0"/>
              <a:t> </a:t>
            </a:r>
            <a:r>
              <a:rPr lang="ru-RU" dirty="0" err="1" smtClean="0"/>
              <a:t>вченого</a:t>
            </a:r>
            <a:r>
              <a:rPr lang="ru-RU" dirty="0" smtClean="0"/>
              <a:t> </a:t>
            </a:r>
            <a:r>
              <a:rPr lang="ru-RU" dirty="0" err="1" smtClean="0"/>
              <a:t>на</a:t>
            </a:r>
            <a:r>
              <a:rPr lang="ru-RU" dirty="0" smtClean="0"/>
              <a:t> </a:t>
            </a:r>
            <a:r>
              <a:rPr lang="ru-RU" dirty="0" err="1" smtClean="0"/>
              <a:t>стажування</a:t>
            </a:r>
            <a:r>
              <a:rPr lang="ru-RU" dirty="0" smtClean="0"/>
              <a:t>.</a:t>
            </a:r>
          </a:p>
          <a:p>
            <a:r>
              <a:rPr lang="ru-RU" dirty="0" err="1" smtClean="0"/>
              <a:t>Інші</a:t>
            </a:r>
            <a:r>
              <a:rPr lang="ru-RU" dirty="0" smtClean="0"/>
              <a:t> </a:t>
            </a:r>
            <a:r>
              <a:rPr lang="ru-RU" dirty="0" err="1" smtClean="0"/>
              <a:t>виплати</a:t>
            </a:r>
            <a:r>
              <a:rPr lang="ru-RU" dirty="0" smtClean="0"/>
              <a:t> не </a:t>
            </a:r>
            <a:r>
              <a:rPr lang="ru-RU" dirty="0" err="1" smtClean="0"/>
              <a:t>надаються</a:t>
            </a:r>
            <a:r>
              <a:rPr lang="ru-RU" dirty="0" smtClean="0"/>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sz="6600" b="1" dirty="0">
                <a:solidFill>
                  <a:srgbClr val="00B050"/>
                </a:solidFill>
              </a:rPr>
              <a:t>Інформація на сайті:</a:t>
            </a:r>
            <a:r>
              <a:rPr lang="ru-RU" dirty="0"/>
              <a:t/>
            </a:r>
            <a:br>
              <a:rPr lang="ru-RU" dirty="0"/>
            </a:br>
            <a:endParaRPr lang="ru-RU" dirty="0"/>
          </a:p>
        </p:txBody>
      </p:sp>
      <p:sp>
        <p:nvSpPr>
          <p:cNvPr id="3" name="Подзаголовок 2"/>
          <p:cNvSpPr>
            <a:spLocks noGrp="1"/>
          </p:cNvSpPr>
          <p:nvPr>
            <p:ph type="subTitle" idx="1"/>
          </p:nvPr>
        </p:nvSpPr>
        <p:spPr>
          <a:xfrm>
            <a:off x="569343" y="3886200"/>
            <a:ext cx="10972799" cy="1752600"/>
          </a:xfrm>
        </p:spPr>
        <p:txBody>
          <a:bodyPr>
            <a:normAutofit fontScale="92500" lnSpcReduction="20000"/>
          </a:bodyPr>
          <a:lstStyle/>
          <a:p>
            <a:r>
              <a:rPr lang="en-US" sz="6600" u="sng" dirty="0" smtClean="0">
                <a:hlinkClick r:id="rId2"/>
              </a:rPr>
              <a:t>www</a:t>
            </a:r>
            <a:r>
              <a:rPr lang="uk-UA" sz="6600" u="sng" dirty="0" smtClean="0">
                <a:hlinkClick r:id="rId2"/>
              </a:rPr>
              <a:t>.</a:t>
            </a:r>
            <a:r>
              <a:rPr lang="en-US" sz="6600" u="sng" dirty="0" err="1" smtClean="0">
                <a:hlinkClick r:id="rId2"/>
              </a:rPr>
              <a:t>daad</a:t>
            </a:r>
            <a:r>
              <a:rPr lang="uk-UA" sz="6600" u="sng" dirty="0" smtClean="0">
                <a:hlinkClick r:id="rId2"/>
              </a:rPr>
              <a:t>.</a:t>
            </a:r>
            <a:r>
              <a:rPr lang="en-US" sz="6600" u="sng" dirty="0" smtClean="0">
                <a:hlinkClick r:id="rId2"/>
              </a:rPr>
              <a:t>org</a:t>
            </a:r>
            <a:r>
              <a:rPr lang="uk-UA" sz="6600" u="sng" dirty="0" smtClean="0">
                <a:hlinkClick r:id="rId2"/>
              </a:rPr>
              <a:t>.</a:t>
            </a:r>
            <a:r>
              <a:rPr lang="en-US" sz="6600" u="sng" dirty="0" err="1" smtClean="0">
                <a:hlinkClick r:id="rId2"/>
              </a:rPr>
              <a:t>ua</a:t>
            </a:r>
            <a:r>
              <a:rPr lang="uk-UA" sz="6600" u="sng" dirty="0" smtClean="0">
                <a:hlinkClick r:id="rId2"/>
              </a:rPr>
              <a:t>/</a:t>
            </a:r>
            <a:r>
              <a:rPr lang="en-US" sz="6600" u="sng" dirty="0" err="1" smtClean="0">
                <a:hlinkClick r:id="rId2"/>
              </a:rPr>
              <a:t>ukr</a:t>
            </a:r>
            <a:r>
              <a:rPr lang="uk-UA" sz="6600" u="sng" dirty="0" smtClean="0">
                <a:hlinkClick r:id="rId2"/>
              </a:rPr>
              <a:t>/</a:t>
            </a:r>
            <a:r>
              <a:rPr lang="en-US" sz="6600" u="sng" dirty="0" err="1" smtClean="0">
                <a:hlinkClick r:id="rId2"/>
              </a:rPr>
              <a:t>stipendien</a:t>
            </a:r>
            <a:r>
              <a:rPr lang="uk-UA" sz="6600" u="sng" dirty="0" smtClean="0">
                <a:hlinkClick r:id="rId2"/>
              </a:rPr>
              <a:t>.</a:t>
            </a:r>
            <a:r>
              <a:rPr lang="en-US" sz="6600" u="sng" dirty="0" smtClean="0">
                <a:hlinkClick r:id="rId2"/>
              </a:rPr>
              <a:t>html</a:t>
            </a:r>
            <a:endParaRPr lang="ru-RU" sz="6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FF0000"/>
                </a:solidFill>
              </a:rPr>
              <a:t>5 САЙТІВ ДЛЯ ПОШУКУ МОЛОДІЖНИХ ПРОЕКТІВ!</a:t>
            </a:r>
            <a:r>
              <a:rPr lang="ru-RU" dirty="0"/>
              <a:t/>
            </a:r>
            <a:br>
              <a:rPr lang="ru-RU" dirty="0"/>
            </a:br>
            <a:endParaRPr lang="ru-RU" dirty="0"/>
          </a:p>
        </p:txBody>
      </p:sp>
      <p:sp>
        <p:nvSpPr>
          <p:cNvPr id="3" name="Содержимое 2"/>
          <p:cNvSpPr>
            <a:spLocks noGrp="1"/>
          </p:cNvSpPr>
          <p:nvPr>
            <p:ph idx="1"/>
          </p:nvPr>
        </p:nvSpPr>
        <p:spPr>
          <a:xfrm>
            <a:off x="609600" y="1086929"/>
            <a:ext cx="10972800" cy="5434642"/>
          </a:xfrm>
        </p:spPr>
        <p:txBody>
          <a:bodyPr>
            <a:normAutofit/>
          </a:bodyPr>
          <a:lstStyle/>
          <a:p>
            <a:r>
              <a:rPr lang="ru-RU" dirty="0"/>
              <a:t>1. </a:t>
            </a:r>
            <a:r>
              <a:rPr lang="ru-RU" dirty="0">
                <a:hlinkClick r:id="rId2"/>
              </a:rPr>
              <a:t>https://www.salto-youth.net/</a:t>
            </a:r>
            <a:r>
              <a:rPr lang="ru-RU" dirty="0"/>
              <a:t> - </a:t>
            </a:r>
            <a:r>
              <a:rPr lang="ru-RU" dirty="0" err="1"/>
              <a:t>тренінги</a:t>
            </a:r>
            <a:r>
              <a:rPr lang="ru-RU" dirty="0"/>
              <a:t>, </a:t>
            </a:r>
            <a:r>
              <a:rPr lang="ru-RU" dirty="0" err="1"/>
              <a:t>семінари</a:t>
            </a:r>
            <a:r>
              <a:rPr lang="ru-RU" dirty="0"/>
              <a:t>, </a:t>
            </a:r>
            <a:r>
              <a:rPr lang="ru-RU" dirty="0" err="1"/>
              <a:t>конференції</a:t>
            </a:r>
            <a:endParaRPr lang="ru-RU" dirty="0"/>
          </a:p>
          <a:p>
            <a:r>
              <a:rPr lang="ru-RU" dirty="0"/>
              <a:t>2. </a:t>
            </a:r>
            <a:r>
              <a:rPr lang="ru-RU" dirty="0">
                <a:hlinkClick r:id="rId3"/>
              </a:rPr>
              <a:t>http://www.mladiinfo.eu/</a:t>
            </a:r>
            <a:r>
              <a:rPr lang="ru-RU" dirty="0"/>
              <a:t> - </a:t>
            </a:r>
            <a:r>
              <a:rPr lang="ru-RU" dirty="0" err="1"/>
              <a:t>тренінги</a:t>
            </a:r>
            <a:r>
              <a:rPr lang="ru-RU" dirty="0"/>
              <a:t>, </a:t>
            </a:r>
            <a:r>
              <a:rPr lang="ru-RU" dirty="0" err="1"/>
              <a:t>конференції</a:t>
            </a:r>
            <a:r>
              <a:rPr lang="ru-RU" dirty="0"/>
              <a:t>, робота, </a:t>
            </a:r>
            <a:r>
              <a:rPr lang="ru-RU" dirty="0" err="1"/>
              <a:t>стажування</a:t>
            </a:r>
            <a:r>
              <a:rPr lang="ru-RU" dirty="0"/>
              <a:t>, </a:t>
            </a:r>
            <a:r>
              <a:rPr lang="ru-RU" dirty="0" err="1"/>
              <a:t>гранти</a:t>
            </a:r>
            <a:r>
              <a:rPr lang="ru-RU" dirty="0"/>
              <a:t>, </a:t>
            </a:r>
            <a:r>
              <a:rPr lang="ru-RU" dirty="0" err="1"/>
              <a:t>конкурси</a:t>
            </a:r>
            <a:r>
              <a:rPr lang="ru-RU" dirty="0"/>
              <a:t>, </a:t>
            </a:r>
            <a:r>
              <a:rPr lang="ru-RU" dirty="0" err="1"/>
              <a:t>волонтерські</a:t>
            </a:r>
            <a:r>
              <a:rPr lang="ru-RU" dirty="0"/>
              <a:t> </a:t>
            </a:r>
            <a:r>
              <a:rPr lang="ru-RU" dirty="0" err="1"/>
              <a:t>програми</a:t>
            </a:r>
            <a:endParaRPr lang="ru-RU" dirty="0"/>
          </a:p>
          <a:p>
            <a:r>
              <a:rPr lang="ru-RU" dirty="0"/>
              <a:t>3. </a:t>
            </a:r>
            <a:r>
              <a:rPr lang="ru-RU" dirty="0">
                <a:hlinkClick r:id="rId4"/>
              </a:rPr>
              <a:t>http://unistudy.org.ua/short-term/training/</a:t>
            </a:r>
            <a:r>
              <a:rPr lang="ru-RU" dirty="0"/>
              <a:t> - </a:t>
            </a:r>
            <a:r>
              <a:rPr lang="ru-RU" dirty="0" err="1"/>
              <a:t>тренінги</a:t>
            </a:r>
            <a:r>
              <a:rPr lang="ru-RU" dirty="0"/>
              <a:t>, неформальна </a:t>
            </a:r>
            <a:r>
              <a:rPr lang="ru-RU" dirty="0" err="1"/>
              <a:t>освіта</a:t>
            </a:r>
            <a:endParaRPr lang="ru-RU" dirty="0"/>
          </a:p>
          <a:p>
            <a:r>
              <a:rPr lang="ru-RU" dirty="0"/>
              <a:t>4. </a:t>
            </a:r>
            <a:r>
              <a:rPr lang="ru-RU" dirty="0">
                <a:hlinkClick r:id="rId5"/>
              </a:rPr>
              <a:t>http://diem.studway.com.ua/</a:t>
            </a:r>
            <a:r>
              <a:rPr lang="ru-RU" dirty="0"/>
              <a:t> - ERASMUS+? </a:t>
            </a:r>
            <a:r>
              <a:rPr lang="ru-RU" dirty="0" err="1"/>
              <a:t>тренінги</a:t>
            </a:r>
            <a:r>
              <a:rPr lang="ru-RU" dirty="0"/>
              <a:t>, </a:t>
            </a:r>
            <a:r>
              <a:rPr lang="ru-RU" dirty="0" err="1"/>
              <a:t>молодіжні</a:t>
            </a:r>
            <a:r>
              <a:rPr lang="ru-RU" dirty="0"/>
              <a:t> </a:t>
            </a:r>
            <a:r>
              <a:rPr lang="ru-RU" dirty="0" err="1"/>
              <a:t>обміни</a:t>
            </a:r>
            <a:r>
              <a:rPr lang="ru-RU" dirty="0"/>
              <a:t>, </a:t>
            </a:r>
            <a:r>
              <a:rPr lang="ru-RU" dirty="0" err="1"/>
              <a:t>конференції</a:t>
            </a:r>
            <a:r>
              <a:rPr lang="ru-RU" dirty="0"/>
              <a:t>, EVS</a:t>
            </a:r>
          </a:p>
          <a:p>
            <a:r>
              <a:rPr lang="ru-RU" dirty="0"/>
              <a:t>5. </a:t>
            </a:r>
            <a:r>
              <a:rPr lang="ru-RU" dirty="0">
                <a:hlinkClick r:id="rId6"/>
              </a:rPr>
              <a:t>http://officialchange.com/</a:t>
            </a:r>
            <a:r>
              <a:rPr lang="ru-RU" dirty="0"/>
              <a:t> - </a:t>
            </a:r>
            <a:r>
              <a:rPr lang="ru-RU" dirty="0" err="1"/>
              <a:t>табори</a:t>
            </a:r>
            <a:r>
              <a:rPr lang="ru-RU" dirty="0"/>
              <a:t>, робота, </a:t>
            </a:r>
            <a:r>
              <a:rPr lang="ru-RU" dirty="0" err="1"/>
              <a:t>стажування</a:t>
            </a:r>
            <a:r>
              <a:rPr lang="ru-RU" dirty="0"/>
              <a:t>, </a:t>
            </a:r>
            <a:r>
              <a:rPr lang="ru-RU" dirty="0" err="1"/>
              <a:t>тренінги</a:t>
            </a:r>
            <a:r>
              <a:rPr lang="ru-RU" dirty="0"/>
              <a:t>, </a:t>
            </a:r>
            <a:r>
              <a:rPr lang="ru-RU" dirty="0" err="1"/>
              <a:t>конференції</a:t>
            </a:r>
            <a:r>
              <a:rPr lang="ru-RU" dirty="0"/>
              <a:t>, </a:t>
            </a:r>
            <a:r>
              <a:rPr lang="ru-RU" dirty="0" err="1"/>
              <a:t>воркшопи</a:t>
            </a:r>
            <a:r>
              <a:rPr lang="ru-RU" dirty="0"/>
              <a:t>, EVS, </a:t>
            </a:r>
            <a:r>
              <a:rPr lang="ru-RU" dirty="0" err="1"/>
              <a:t>Erasmus+</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09600" y="224286"/>
            <a:ext cx="10972800" cy="6383547"/>
          </a:xfrm>
        </p:spPr>
        <p:txBody>
          <a:bodyPr>
            <a:noAutofit/>
          </a:bodyPr>
          <a:lstStyle/>
          <a:p>
            <a:r>
              <a:rPr lang="uk-UA" b="1" dirty="0">
                <a:solidFill>
                  <a:srgbClr val="00B050"/>
                </a:solidFill>
              </a:rPr>
              <a:t>Для студентів на бакалаврських програмах:</a:t>
            </a:r>
            <a:r>
              <a:rPr lang="ru-RU" dirty="0"/>
              <a:t/>
            </a:r>
            <a:br>
              <a:rPr lang="ru-RU" dirty="0"/>
            </a:br>
            <a:r>
              <a:rPr lang="uk-UA" dirty="0"/>
              <a:t>2-3 курси, 5 курс (якщо він не випускний):</a:t>
            </a:r>
            <a:r>
              <a:rPr lang="ru-RU" dirty="0"/>
              <a:t/>
            </a:r>
            <a:br>
              <a:rPr lang="ru-RU" dirty="0"/>
            </a:br>
            <a:r>
              <a:rPr lang="uk-UA" dirty="0"/>
              <a:t>Літні курси у Німеччині для іноземних студентів (3 </a:t>
            </a:r>
            <a:r>
              <a:rPr lang="uk-UA" dirty="0" smtClean="0"/>
              <a:t>тижні)</a:t>
            </a:r>
            <a:r>
              <a:rPr lang="ru-RU" dirty="0" smtClean="0"/>
              <a:t/>
            </a:r>
            <a:br>
              <a:rPr lang="ru-RU" dirty="0" smtClean="0"/>
            </a:br>
            <a:r>
              <a:rPr lang="uk-UA" dirty="0" smtClean="0"/>
              <a:t>2-5 </a:t>
            </a:r>
            <a:r>
              <a:rPr lang="uk-UA" dirty="0"/>
              <a:t>курси: Групові поїздки для студентів до Німеччини «</a:t>
            </a:r>
            <a:r>
              <a:rPr lang="en-US" dirty="0" err="1"/>
              <a:t>Studienreisen</a:t>
            </a:r>
            <a:r>
              <a:rPr lang="uk-UA" dirty="0"/>
              <a:t>» (12 днів)</a:t>
            </a:r>
            <a:r>
              <a:rPr lang="ru-RU" dirty="0"/>
              <a:t/>
            </a:r>
            <a:br>
              <a:rPr lang="ru-RU" dirty="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err="1"/>
              <a:t>Літні</a:t>
            </a:r>
            <a:r>
              <a:rPr lang="ru-RU" b="1" dirty="0"/>
              <a:t> </a:t>
            </a:r>
            <a:r>
              <a:rPr lang="ru-RU" b="1" dirty="0" err="1"/>
              <a:t>курси</a:t>
            </a:r>
            <a:r>
              <a:rPr lang="ru-RU" b="1" dirty="0"/>
              <a:t> у </a:t>
            </a:r>
            <a:r>
              <a:rPr lang="ru-RU" b="1" dirty="0" err="1"/>
              <a:t>Німеччині</a:t>
            </a:r>
            <a:r>
              <a:rPr lang="ru-RU" b="1" dirty="0"/>
              <a:t> для </a:t>
            </a:r>
            <a:r>
              <a:rPr lang="ru-RU" b="1" dirty="0" err="1"/>
              <a:t>іноземних</a:t>
            </a:r>
            <a:r>
              <a:rPr lang="ru-RU" b="1" dirty="0"/>
              <a:t> </a:t>
            </a:r>
            <a:r>
              <a:rPr lang="ru-RU" b="1" dirty="0" err="1"/>
              <a:t>студентів</a:t>
            </a:r>
            <a:endParaRPr lang="ru-RU" dirty="0"/>
          </a:p>
        </p:txBody>
      </p:sp>
      <p:sp>
        <p:nvSpPr>
          <p:cNvPr id="4" name="Содержимое 3"/>
          <p:cNvSpPr>
            <a:spLocks noGrp="1"/>
          </p:cNvSpPr>
          <p:nvPr>
            <p:ph idx="1"/>
          </p:nvPr>
        </p:nvSpPr>
        <p:spPr>
          <a:xfrm>
            <a:off x="609600" y="1600203"/>
            <a:ext cx="10972800" cy="5257797"/>
          </a:xfrm>
        </p:spPr>
        <p:txBody>
          <a:bodyPr>
            <a:noAutofit/>
          </a:bodyPr>
          <a:lstStyle/>
          <a:p>
            <a:pPr>
              <a:buNone/>
            </a:pPr>
            <a:r>
              <a:rPr lang="ru-RU" sz="2400" b="1" dirty="0" err="1">
                <a:latin typeface="Times New Roman" pitchFamily="18" charset="0"/>
                <a:cs typeface="Times New Roman" pitchFamily="18" charset="0"/>
              </a:rPr>
              <a:t>Хто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може</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подавати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заяву</a:t>
            </a:r>
            <a:r>
              <a:rPr lang="ru-RU"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r>
              <a:rPr lang="ru-RU" sz="2400" dirty="0" err="1">
                <a:latin typeface="Times New Roman" pitchFamily="18" charset="0"/>
                <a:cs typeface="Times New Roman" pitchFamily="18" charset="0"/>
              </a:rPr>
              <a:t>Подавати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заяву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студенти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бакалаврата</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магістратури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усіх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спеціальностей</a:t>
            </a:r>
            <a:r>
              <a:rPr lang="ru-RU" sz="2400" dirty="0">
                <a:latin typeface="Times New Roman" pitchFamily="18" charset="0"/>
                <a:cs typeface="Times New Roman" pitchFamily="18" charset="0"/>
              </a:rPr>
              <a:t>.</a:t>
            </a:r>
          </a:p>
          <a:p>
            <a:r>
              <a:rPr lang="ru-RU" sz="2400" dirty="0" err="1">
                <a:latin typeface="Times New Roman" pitchFamily="18" charset="0"/>
                <a:cs typeface="Times New Roman" pitchFamily="18" charset="0"/>
              </a:rPr>
              <a:t>Студенти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бакалаврата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мають</a:t>
            </a:r>
            <a:r>
              <a:rPr lang="ru-RU" sz="2400" dirty="0">
                <a:latin typeface="Times New Roman" pitchFamily="18" charset="0"/>
                <a:cs typeface="Times New Roman" pitchFamily="18" charset="0"/>
              </a:rPr>
              <a:t> до початку </a:t>
            </a:r>
            <a:r>
              <a:rPr lang="ru-RU" sz="2400" dirty="0" err="1">
                <a:latin typeface="Times New Roman" pitchFamily="18" charset="0"/>
                <a:cs typeface="Times New Roman" pitchFamily="18" charset="0"/>
              </a:rPr>
              <a:t>стипендії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закінчити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принаймні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другий</a:t>
            </a:r>
            <a:r>
              <a:rPr lang="ru-RU" sz="2400" dirty="0">
                <a:latin typeface="Times New Roman" pitchFamily="18" charset="0"/>
                <a:cs typeface="Times New Roman" pitchFamily="18" charset="0"/>
              </a:rPr>
              <a:t> курс </a:t>
            </a:r>
            <a:r>
              <a:rPr lang="ru-RU" sz="2400" dirty="0" err="1">
                <a:latin typeface="Times New Roman" pitchFamily="18" charset="0"/>
                <a:cs typeface="Times New Roman" pitchFamily="18" charset="0"/>
              </a:rPr>
              <a:t>навчання</a:t>
            </a:r>
            <a:r>
              <a:rPr lang="ru-RU" sz="2400" dirty="0">
                <a:latin typeface="Times New Roman" pitchFamily="18" charset="0"/>
                <a:cs typeface="Times New Roman" pitchFamily="18" charset="0"/>
              </a:rPr>
              <a:t>.</a:t>
            </a:r>
          </a:p>
          <a:p>
            <a:r>
              <a:rPr lang="ru-RU" sz="2400" dirty="0" err="1">
                <a:latin typeface="Times New Roman" pitchFamily="18" charset="0"/>
                <a:cs typeface="Times New Roman" pitchFamily="18" charset="0"/>
              </a:rPr>
              <a:t>Випускники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дипломом </a:t>
            </a:r>
            <a:r>
              <a:rPr lang="ru-RU" sz="2400" dirty="0" err="1">
                <a:latin typeface="Times New Roman" pitchFamily="18" charset="0"/>
                <a:cs typeface="Times New Roman" pitchFamily="18" charset="0"/>
              </a:rPr>
              <a:t>магістра</a:t>
            </a:r>
            <a:r>
              <a:rPr lang="ru-RU"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спеціаліста</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аспіранти</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брати</a:t>
            </a:r>
            <a:r>
              <a:rPr lang="ru-RU" sz="2400" dirty="0">
                <a:latin typeface="Times New Roman" pitchFamily="18" charset="0"/>
                <a:cs typeface="Times New Roman" pitchFamily="18" charset="0"/>
              </a:rPr>
              <a:t> участь у </a:t>
            </a:r>
            <a:r>
              <a:rPr lang="ru-RU" sz="2400" dirty="0" err="1">
                <a:latin typeface="Times New Roman" pitchFamily="18" charset="0"/>
                <a:cs typeface="Times New Roman" pitchFamily="18" charset="0"/>
              </a:rPr>
              <a:t>конкурсі</a:t>
            </a:r>
            <a:r>
              <a:rPr lang="ru-RU" sz="2400" dirty="0">
                <a:latin typeface="Times New Roman" pitchFamily="18" charset="0"/>
                <a:cs typeface="Times New Roman" pitchFamily="18" charset="0"/>
              </a:rPr>
              <a:t>.</a:t>
            </a:r>
          </a:p>
          <a:p>
            <a:pPr>
              <a:buNone/>
            </a:pPr>
            <a:r>
              <a:rPr lang="ru-RU" sz="2400" b="1" dirty="0">
                <a:latin typeface="Times New Roman" pitchFamily="18" charset="0"/>
                <a:cs typeface="Times New Roman" pitchFamily="18" charset="0"/>
              </a:rPr>
              <a:t>На </a:t>
            </a:r>
            <a:r>
              <a:rPr lang="ru-RU" sz="2400" b="1" dirty="0" err="1">
                <a:latin typeface="Times New Roman" pitchFamily="18" charset="0"/>
                <a:cs typeface="Times New Roman" pitchFamily="18" charset="0"/>
              </a:rPr>
              <a:t>що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надається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підтримка</a:t>
            </a:r>
            <a:r>
              <a:rPr lang="ru-RU"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r>
              <a:rPr lang="ru-RU" sz="2400" dirty="0" err="1">
                <a:latin typeface="Times New Roman" pitchFamily="18" charset="0"/>
                <a:cs typeface="Times New Roman" pitchFamily="18" charset="0"/>
              </a:rPr>
              <a:t>Стипендії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пропонуються</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відвідання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країнознавчих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курсів</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фахових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курсів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німецької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пропонуються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державними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державно </a:t>
            </a:r>
            <a:r>
              <a:rPr lang="ru-RU" sz="2400" dirty="0" err="1">
                <a:latin typeface="Times New Roman" pitchFamily="18" charset="0"/>
                <a:cs typeface="Times New Roman" pitchFamily="18" charset="0"/>
              </a:rPr>
              <a:t>визнаними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німецькими</a:t>
            </a:r>
            <a:r>
              <a:rPr lang="ru-RU" sz="2400" dirty="0">
                <a:latin typeface="Times New Roman" pitchFamily="18" charset="0"/>
                <a:cs typeface="Times New Roman" pitchFamily="18" charset="0"/>
              </a:rPr>
              <a:t> ВНЗ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мовними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інститутами</a:t>
            </a:r>
            <a:r>
              <a:rPr lang="ru-RU" sz="2400" dirty="0">
                <a:latin typeface="Times New Roman" pitchFamily="18" charset="0"/>
                <a:cs typeface="Times New Roman" pitchFamily="18" charset="0"/>
              </a:rPr>
              <a:t> при ВНЗ. </a:t>
            </a:r>
            <a:r>
              <a:rPr lang="ru-RU" sz="2400" dirty="0" err="1">
                <a:latin typeface="Times New Roman" pitchFamily="18" charset="0"/>
                <a:cs typeface="Times New Roman" pitchFamily="18" charset="0"/>
              </a:rPr>
              <a:t>Перелік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знайдете</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сайті</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DAAD: </a:t>
            </a:r>
            <a:r>
              <a:rPr lang="en-US" sz="2400" u="sng" dirty="0">
                <a:latin typeface="Times New Roman" pitchFamily="18" charset="0"/>
                <a:cs typeface="Times New Roman" pitchFamily="18" charset="0"/>
                <a:hlinkClick r:id="rId2"/>
              </a:rPr>
              <a:t>www.daad.de/hsk-kursliste</a:t>
            </a:r>
            <a:endParaRPr lang="en-US" sz="2400" dirty="0">
              <a:latin typeface="Times New Roman" pitchFamily="18" charset="0"/>
              <a:cs typeface="Times New Roman" pitchFamily="18" charset="0"/>
            </a:endParaRPr>
          </a:p>
          <a:p>
            <a:r>
              <a:rPr lang="ru-RU" sz="2400" dirty="0" err="1">
                <a:latin typeface="Times New Roman" pitchFamily="18" charset="0"/>
                <a:cs typeface="Times New Roman" pitchFamily="18" charset="0"/>
              </a:rPr>
              <a:t>Мовою</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викладання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на курсах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виключно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німецька</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332" y="292519"/>
            <a:ext cx="10972800" cy="5799138"/>
          </a:xfrm>
        </p:spPr>
        <p:txBody>
          <a:bodyPr>
            <a:normAutofit fontScale="70000" lnSpcReduction="20000"/>
          </a:bodyPr>
          <a:lstStyle/>
          <a:p>
            <a:pPr>
              <a:buNone/>
            </a:pPr>
            <a:r>
              <a:rPr lang="ru-RU" sz="3400" b="1" dirty="0" err="1" smtClean="0">
                <a:latin typeface="Times New Roman" pitchFamily="18" charset="0"/>
                <a:cs typeface="Times New Roman" pitchFamily="18" charset="0"/>
              </a:rPr>
              <a:t>Тривалість</a:t>
            </a:r>
            <a:r>
              <a:rPr lang="ru-RU" sz="3400" b="1" dirty="0" smtClean="0">
                <a:latin typeface="Times New Roman" pitchFamily="18" charset="0"/>
                <a:cs typeface="Times New Roman" pitchFamily="18" charset="0"/>
              </a:rPr>
              <a:t> </a:t>
            </a:r>
            <a:r>
              <a:rPr lang="ru-RU" sz="3400" b="1" dirty="0" err="1" smtClean="0">
                <a:latin typeface="Times New Roman" pitchFamily="18" charset="0"/>
                <a:cs typeface="Times New Roman" pitchFamily="18" charset="0"/>
              </a:rPr>
              <a:t>фінансування</a:t>
            </a:r>
            <a:endParaRPr lang="ru-RU" sz="3400" dirty="0" smtClean="0">
              <a:latin typeface="Times New Roman" pitchFamily="18" charset="0"/>
              <a:cs typeface="Times New Roman" pitchFamily="18" charset="0"/>
            </a:endParaRPr>
          </a:p>
          <a:p>
            <a:r>
              <a:rPr lang="ru-RU" sz="3400" dirty="0" err="1" smtClean="0">
                <a:latin typeface="Times New Roman" pitchFamily="18" charset="0"/>
                <a:cs typeface="Times New Roman" pitchFamily="18" charset="0"/>
              </a:rPr>
              <a:t>Курси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мають</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тривати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щонайменше</a:t>
            </a:r>
            <a:r>
              <a:rPr lang="ru-RU" sz="3400" dirty="0" smtClean="0">
                <a:latin typeface="Times New Roman" pitchFamily="18" charset="0"/>
                <a:cs typeface="Times New Roman" pitchFamily="18" charset="0"/>
              </a:rPr>
              <a:t> 18 </a:t>
            </a:r>
            <a:r>
              <a:rPr lang="ru-RU" sz="3400" dirty="0" err="1" smtClean="0">
                <a:latin typeface="Times New Roman" pitchFamily="18" charset="0"/>
                <a:cs typeface="Times New Roman" pitchFamily="18" charset="0"/>
              </a:rPr>
              <a:t>днів</a:t>
            </a:r>
            <a:r>
              <a:rPr lang="ru-RU" sz="3400" dirty="0" smtClean="0">
                <a:latin typeface="Times New Roman" pitchFamily="18" charset="0"/>
                <a:cs typeface="Times New Roman" pitchFamily="18" charset="0"/>
              </a:rPr>
              <a:t> (максимально 5 </a:t>
            </a:r>
            <a:r>
              <a:rPr lang="ru-RU" sz="3400" dirty="0" err="1" smtClean="0">
                <a:latin typeface="Times New Roman" pitchFamily="18" charset="0"/>
                <a:cs typeface="Times New Roman" pitchFamily="18" charset="0"/>
              </a:rPr>
              <a:t>днів</a:t>
            </a:r>
            <a:r>
              <a:rPr lang="ru-RU" sz="3400" dirty="0" smtClean="0">
                <a:latin typeface="Times New Roman" pitchFamily="18" charset="0"/>
                <a:cs typeface="Times New Roman" pitchFamily="18" charset="0"/>
              </a:rPr>
              <a:t> на </a:t>
            </a:r>
            <a:r>
              <a:rPr lang="ru-RU" sz="3400" dirty="0" err="1" smtClean="0">
                <a:latin typeface="Times New Roman" pitchFamily="18" charset="0"/>
                <a:cs typeface="Times New Roman" pitchFamily="18" charset="0"/>
              </a:rPr>
              <a:t>тиждень</a:t>
            </a:r>
            <a:r>
              <a:rPr lang="ru-RU" sz="3400" dirty="0" smtClean="0">
                <a:latin typeface="Times New Roman" pitchFamily="18" charset="0"/>
                <a:cs typeface="Times New Roman" pitchFamily="18" charset="0"/>
              </a:rPr>
              <a:t>, не </a:t>
            </a:r>
            <a:r>
              <a:rPr lang="ru-RU" sz="3400" dirty="0" err="1" smtClean="0">
                <a:latin typeface="Times New Roman" pitchFamily="18" charset="0"/>
                <a:cs typeface="Times New Roman" pitchFamily="18" charset="0"/>
              </a:rPr>
              <a:t>рахуються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дні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приїзду</a:t>
            </a:r>
            <a:r>
              <a:rPr lang="ru-RU" sz="3400" dirty="0" smtClean="0">
                <a:latin typeface="Times New Roman" pitchFamily="18" charset="0"/>
                <a:cs typeface="Times New Roman" pitchFamily="18" charset="0"/>
              </a:rPr>
              <a:t> та </a:t>
            </a:r>
            <a:r>
              <a:rPr lang="ru-RU" sz="3400" dirty="0" err="1" smtClean="0">
                <a:latin typeface="Times New Roman" pitchFamily="18" charset="0"/>
                <a:cs typeface="Times New Roman" pitchFamily="18" charset="0"/>
              </a:rPr>
              <a:t>від'їзду</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мати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від</a:t>
            </a:r>
            <a:r>
              <a:rPr lang="ru-RU" sz="3400" dirty="0" smtClean="0">
                <a:latin typeface="Times New Roman" pitchFamily="18" charset="0"/>
                <a:cs typeface="Times New Roman" pitchFamily="18" charset="0"/>
              </a:rPr>
              <a:t> 25 </a:t>
            </a:r>
            <a:r>
              <a:rPr lang="ru-RU" sz="3400" dirty="0" err="1" smtClean="0">
                <a:latin typeface="Times New Roman" pitchFamily="18" charset="0"/>
                <a:cs typeface="Times New Roman" pitchFamily="18" charset="0"/>
              </a:rPr>
              <a:t>навчальних</a:t>
            </a:r>
            <a:r>
              <a:rPr lang="ru-RU" sz="3400" dirty="0" smtClean="0">
                <a:latin typeface="Times New Roman" pitchFamily="18" charset="0"/>
                <a:cs typeface="Times New Roman" pitchFamily="18" charset="0"/>
              </a:rPr>
              <a:t> годин на </a:t>
            </a:r>
            <a:r>
              <a:rPr lang="ru-RU" sz="3400" dirty="0" err="1" smtClean="0">
                <a:latin typeface="Times New Roman" pitchFamily="18" charset="0"/>
                <a:cs typeface="Times New Roman" pitchFamily="18" charset="0"/>
              </a:rPr>
              <a:t>тиждень</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Стипендії</a:t>
            </a:r>
            <a:r>
              <a:rPr lang="ru-RU" sz="3400" dirty="0" smtClean="0">
                <a:latin typeface="Times New Roman" pitchFamily="18" charset="0"/>
                <a:cs typeface="Times New Roman" pitchFamily="18" charset="0"/>
              </a:rPr>
              <a:t> не </a:t>
            </a:r>
            <a:r>
              <a:rPr lang="ru-RU" sz="3400" dirty="0" err="1" smtClean="0">
                <a:latin typeface="Times New Roman" pitchFamily="18" charset="0"/>
                <a:cs typeface="Times New Roman" pitchFamily="18" charset="0"/>
              </a:rPr>
              <a:t>подовжуються</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Курси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пропонуються</a:t>
            </a:r>
            <a:r>
              <a:rPr lang="ru-RU" sz="3400" dirty="0" smtClean="0">
                <a:latin typeface="Times New Roman" pitchFamily="18" charset="0"/>
                <a:cs typeface="Times New Roman" pitchFamily="18" charset="0"/>
              </a:rPr>
              <a:t>, як правило, у </a:t>
            </a:r>
            <a:r>
              <a:rPr lang="ru-RU" sz="3400" dirty="0" err="1" smtClean="0">
                <a:latin typeface="Times New Roman" pitchFamily="18" charset="0"/>
                <a:cs typeface="Times New Roman" pitchFamily="18" charset="0"/>
              </a:rPr>
              <a:t>період</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з</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червня</a:t>
            </a:r>
            <a:r>
              <a:rPr lang="ru-RU" sz="3400" dirty="0" smtClean="0">
                <a:latin typeface="Times New Roman" pitchFamily="18" charset="0"/>
                <a:cs typeface="Times New Roman" pitchFamily="18" charset="0"/>
              </a:rPr>
              <a:t> до </a:t>
            </a:r>
            <a:r>
              <a:rPr lang="ru-RU" sz="3400" dirty="0" err="1" smtClean="0">
                <a:latin typeface="Times New Roman" pitchFamily="18" charset="0"/>
                <a:cs typeface="Times New Roman" pitchFamily="18" charset="0"/>
              </a:rPr>
              <a:t>грудня</a:t>
            </a:r>
            <a:r>
              <a:rPr lang="ru-RU" sz="3400" dirty="0" smtClean="0">
                <a:latin typeface="Times New Roman" pitchFamily="18" charset="0"/>
                <a:cs typeface="Times New Roman" pitchFamily="18" charset="0"/>
              </a:rPr>
              <a:t>.</a:t>
            </a:r>
          </a:p>
          <a:p>
            <a:pPr>
              <a:buNone/>
            </a:pPr>
            <a:r>
              <a:rPr lang="ru-RU" sz="3400" b="1" dirty="0" err="1" smtClean="0">
                <a:latin typeface="Times New Roman" pitchFamily="18" charset="0"/>
                <a:cs typeface="Times New Roman" pitchFamily="18" charset="0"/>
              </a:rPr>
              <a:t>Що</a:t>
            </a:r>
            <a:r>
              <a:rPr lang="ru-RU" sz="3400" b="1" dirty="0" smtClean="0">
                <a:latin typeface="Times New Roman" pitchFamily="18" charset="0"/>
                <a:cs typeface="Times New Roman" pitchFamily="18" charset="0"/>
              </a:rPr>
              <a:t> </a:t>
            </a:r>
            <a:r>
              <a:rPr lang="ru-RU" sz="3400" b="1" dirty="0" err="1" smtClean="0">
                <a:latin typeface="Times New Roman" pitchFamily="18" charset="0"/>
                <a:cs typeface="Times New Roman" pitchFamily="18" charset="0"/>
              </a:rPr>
              <a:t>включає</a:t>
            </a:r>
            <a:r>
              <a:rPr lang="ru-RU" sz="3400" b="1" dirty="0" smtClean="0">
                <a:latin typeface="Times New Roman" pitchFamily="18" charset="0"/>
                <a:cs typeface="Times New Roman" pitchFamily="18" charset="0"/>
              </a:rPr>
              <a:t> в себе </a:t>
            </a:r>
            <a:r>
              <a:rPr lang="ru-RU" sz="3400" b="1" dirty="0" err="1" smtClean="0">
                <a:latin typeface="Times New Roman" pitchFamily="18" charset="0"/>
                <a:cs typeface="Times New Roman" pitchFamily="18" charset="0"/>
              </a:rPr>
              <a:t>стипендія</a:t>
            </a:r>
            <a:r>
              <a:rPr lang="ru-RU" sz="3400" b="1" dirty="0" smtClean="0">
                <a:latin typeface="Times New Roman" pitchFamily="18" charset="0"/>
                <a:cs typeface="Times New Roman" pitchFamily="18" charset="0"/>
              </a:rPr>
              <a:t>?</a:t>
            </a:r>
            <a:endParaRPr lang="ru-RU" sz="3400" dirty="0" smtClean="0">
              <a:latin typeface="Times New Roman" pitchFamily="18" charset="0"/>
              <a:cs typeface="Times New Roman" pitchFamily="18" charset="0"/>
            </a:endParaRPr>
          </a:p>
          <a:p>
            <a:r>
              <a:rPr lang="ru-RU" sz="3400" dirty="0" err="1" smtClean="0">
                <a:latin typeface="Times New Roman" pitchFamily="18" charset="0"/>
                <a:cs typeface="Times New Roman" pitchFamily="18" charset="0"/>
              </a:rPr>
              <a:t>Одноразову</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виплату</a:t>
            </a:r>
            <a:r>
              <a:rPr lang="ru-RU" sz="3400" dirty="0" smtClean="0">
                <a:latin typeface="Times New Roman" pitchFamily="18" charset="0"/>
                <a:cs typeface="Times New Roman" pitchFamily="18" charset="0"/>
              </a:rPr>
              <a:t> в </a:t>
            </a:r>
            <a:r>
              <a:rPr lang="ru-RU" sz="3400" dirty="0" err="1" smtClean="0">
                <a:latin typeface="Times New Roman" pitchFamily="18" charset="0"/>
                <a:cs typeface="Times New Roman" pitchFamily="18" charset="0"/>
              </a:rPr>
              <a:t>розмірі</a:t>
            </a:r>
            <a:r>
              <a:rPr lang="ru-RU" sz="3400" dirty="0" smtClean="0">
                <a:latin typeface="Times New Roman" pitchFamily="18" charset="0"/>
                <a:cs typeface="Times New Roman" pitchFamily="18" charset="0"/>
              </a:rPr>
              <a:t> 850 </a:t>
            </a:r>
            <a:r>
              <a:rPr lang="ru-RU" sz="3400" dirty="0" err="1" smtClean="0">
                <a:latin typeface="Times New Roman" pitchFamily="18" charset="0"/>
                <a:cs typeface="Times New Roman" pitchFamily="18" charset="0"/>
              </a:rPr>
              <a:t>євро</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Виплату</a:t>
            </a:r>
            <a:r>
              <a:rPr lang="ru-RU" sz="3400" dirty="0" smtClean="0">
                <a:latin typeface="Times New Roman" pitchFamily="18" charset="0"/>
                <a:cs typeface="Times New Roman" pitchFamily="18" charset="0"/>
              </a:rPr>
              <a:t> на </a:t>
            </a:r>
            <a:r>
              <a:rPr lang="ru-RU" sz="3400" dirty="0" err="1" smtClean="0">
                <a:latin typeface="Times New Roman" pitchFamily="18" charset="0"/>
                <a:cs typeface="Times New Roman" pitchFamily="18" charset="0"/>
              </a:rPr>
              <a:t>проїзд</a:t>
            </a:r>
            <a:r>
              <a:rPr lang="ru-RU" sz="3400" dirty="0" smtClean="0">
                <a:latin typeface="Times New Roman" pitchFamily="18" charset="0"/>
                <a:cs typeface="Times New Roman" pitchFamily="18" charset="0"/>
              </a:rPr>
              <a:t>: 400 </a:t>
            </a:r>
            <a:r>
              <a:rPr lang="ru-RU" sz="3400" dirty="0" err="1" smtClean="0">
                <a:latin typeface="Times New Roman" pitchFamily="18" charset="0"/>
                <a:cs typeface="Times New Roman" pitchFamily="18" charset="0"/>
              </a:rPr>
              <a:t>євро</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Виплати</a:t>
            </a:r>
            <a:r>
              <a:rPr lang="ru-RU" sz="3400" dirty="0" smtClean="0">
                <a:latin typeface="Times New Roman" pitchFamily="18" charset="0"/>
                <a:cs typeface="Times New Roman" pitchFamily="18" charset="0"/>
              </a:rPr>
              <a:t> на </a:t>
            </a:r>
            <a:r>
              <a:rPr lang="ru-RU" sz="3400" dirty="0" err="1" smtClean="0">
                <a:latin typeface="Times New Roman" pitchFamily="18" charset="0"/>
                <a:cs typeface="Times New Roman" pitchFamily="18" charset="0"/>
              </a:rPr>
              <a:t>медичне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страхування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страхування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від</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нещасних</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випадків</a:t>
            </a:r>
            <a:r>
              <a:rPr lang="ru-RU" sz="3400" dirty="0" smtClean="0">
                <a:latin typeface="Times New Roman" pitchFamily="18" charset="0"/>
                <a:cs typeface="Times New Roman" pitchFamily="18" charset="0"/>
              </a:rPr>
              <a:t> та </a:t>
            </a:r>
            <a:r>
              <a:rPr lang="ru-RU" sz="3400" dirty="0" err="1" smtClean="0">
                <a:latin typeface="Times New Roman" pitchFamily="18" charset="0"/>
                <a:cs typeface="Times New Roman" pitchFamily="18" charset="0"/>
              </a:rPr>
              <a:t>страхування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цивільної</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відповідальності</a:t>
            </a:r>
            <a:r>
              <a:rPr lang="ru-RU" sz="3400" dirty="0" smtClean="0">
                <a:latin typeface="Times New Roman" pitchFamily="18" charset="0"/>
                <a:cs typeface="Times New Roman" pitchFamily="18" charset="0"/>
              </a:rPr>
              <a:t>.</a:t>
            </a:r>
          </a:p>
          <a:p>
            <a:pPr>
              <a:buNone/>
            </a:pPr>
            <a:r>
              <a:rPr lang="ru-RU" sz="3400" b="1" dirty="0" err="1" smtClean="0">
                <a:latin typeface="Times New Roman" pitchFamily="18" charset="0"/>
                <a:cs typeface="Times New Roman" pitchFamily="18" charset="0"/>
              </a:rPr>
              <a:t>Увага</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Вартість</a:t>
            </a:r>
            <a:r>
              <a:rPr lang="ru-RU" sz="3400" dirty="0" smtClean="0">
                <a:latin typeface="Times New Roman" pitchFamily="18" charset="0"/>
                <a:cs typeface="Times New Roman" pitchFamily="18" charset="0"/>
              </a:rPr>
              <a:t> курсу на </a:t>
            </a:r>
            <a:r>
              <a:rPr lang="ru-RU" sz="3400" dirty="0" err="1" smtClean="0">
                <a:latin typeface="Times New Roman" pitchFamily="18" charset="0"/>
                <a:cs typeface="Times New Roman" pitchFamily="18" charset="0"/>
              </a:rPr>
              <a:t>витрати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на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проживання</a:t>
            </a:r>
            <a:r>
              <a:rPr lang="ru-RU" sz="3400" dirty="0" smtClean="0">
                <a:latin typeface="Times New Roman" pitchFamily="18" charset="0"/>
                <a:cs typeface="Times New Roman" pitchFamily="18" charset="0"/>
              </a:rPr>
              <a:t>, як правило, </a:t>
            </a:r>
            <a:r>
              <a:rPr lang="ru-RU" sz="3400" dirty="0" err="1" smtClean="0">
                <a:latin typeface="Times New Roman" pitchFamily="18" charset="0"/>
                <a:cs typeface="Times New Roman" pitchFamily="18" charset="0"/>
              </a:rPr>
              <a:t>відраховуються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організаторами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мовних</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курсів</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зі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стипендії</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отже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стипендіати</a:t>
            </a:r>
            <a:r>
              <a:rPr lang="ru-RU" sz="3400" dirty="0" smtClean="0">
                <a:latin typeface="Times New Roman" pitchFamily="18" charset="0"/>
                <a:cs typeface="Times New Roman" pitchFamily="18" charset="0"/>
              </a:rPr>
              <a:t> на </a:t>
            </a:r>
            <a:r>
              <a:rPr lang="ru-RU" sz="3400" dirty="0" err="1" smtClean="0">
                <a:latin typeface="Times New Roman" pitchFamily="18" charset="0"/>
                <a:cs typeface="Times New Roman" pitchFamily="18" charset="0"/>
              </a:rPr>
              <a:t>місці</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отримають</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лише</a:t>
            </a:r>
            <a:r>
              <a:rPr lang="ru-RU" sz="3400" dirty="0" smtClean="0">
                <a:latin typeface="Times New Roman" pitchFamily="18" charset="0"/>
                <a:cs typeface="Times New Roman" pitchFamily="18" charset="0"/>
              </a:rPr>
              <a:t> ту суму, яка </a:t>
            </a:r>
            <a:r>
              <a:rPr lang="ru-RU" sz="3400" dirty="0" err="1" smtClean="0">
                <a:latin typeface="Times New Roman" pitchFamily="18" charset="0"/>
                <a:cs typeface="Times New Roman" pitchFamily="18" charset="0"/>
              </a:rPr>
              <a:t>залишиться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після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відрахування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вартості</a:t>
            </a:r>
            <a:r>
              <a:rPr lang="ru-RU" sz="3400" dirty="0" smtClean="0">
                <a:latin typeface="Times New Roman" pitchFamily="18" charset="0"/>
                <a:cs typeface="Times New Roman" pitchFamily="18" charset="0"/>
              </a:rPr>
              <a:t> курсу та </a:t>
            </a:r>
            <a:r>
              <a:rPr lang="ru-RU" sz="3400" dirty="0" err="1" smtClean="0">
                <a:latin typeface="Times New Roman" pitchFamily="18" charset="0"/>
                <a:cs typeface="Times New Roman" pitchFamily="18" charset="0"/>
              </a:rPr>
              <a:t>проживання</a:t>
            </a:r>
            <a:r>
              <a:rPr lang="ru-RU" sz="3400" dirty="0" smtClean="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Зазначена</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вище</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стипендія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включаючи</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кошти</a:t>
            </a:r>
            <a:r>
              <a:rPr lang="ru-RU" sz="3400" dirty="0" smtClean="0">
                <a:latin typeface="Times New Roman" pitchFamily="18" charset="0"/>
                <a:cs typeface="Times New Roman" pitchFamily="18" charset="0"/>
              </a:rPr>
              <a:t> на </a:t>
            </a:r>
            <a:r>
              <a:rPr lang="ru-RU" sz="3400" dirty="0" err="1" smtClean="0">
                <a:latin typeface="Times New Roman" pitchFamily="18" charset="0"/>
                <a:cs typeface="Times New Roman" pitchFamily="18" charset="0"/>
              </a:rPr>
              <a:t>проїзд</a:t>
            </a:r>
            <a:r>
              <a:rPr lang="ru-RU" sz="3400" dirty="0" smtClean="0">
                <a:latin typeface="Times New Roman" pitchFamily="18" charset="0"/>
                <a:cs typeface="Times New Roman" pitchFamily="18" charset="0"/>
              </a:rPr>
              <a:t>) не </a:t>
            </a:r>
            <a:r>
              <a:rPr lang="ru-RU" sz="3400" dirty="0" err="1" smtClean="0">
                <a:latin typeface="Times New Roman" pitchFamily="18" charset="0"/>
                <a:cs typeface="Times New Roman" pitchFamily="18" charset="0"/>
              </a:rPr>
              <a:t>переказуються</a:t>
            </a:r>
            <a:r>
              <a:rPr lang="ru-RU" sz="3400" dirty="0" smtClean="0">
                <a:latin typeface="Times New Roman" pitchFamily="18" charset="0"/>
                <a:cs typeface="Times New Roman" pitchFamily="18" charset="0"/>
              </a:rPr>
              <a:t> в </a:t>
            </a:r>
            <a:r>
              <a:rPr lang="ru-RU" sz="3400" dirty="0" err="1" smtClean="0">
                <a:latin typeface="Times New Roman" pitchFamily="18" charset="0"/>
                <a:cs typeface="Times New Roman" pitchFamily="18" charset="0"/>
              </a:rPr>
              <a:t>іншу</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країну</a:t>
            </a:r>
            <a:r>
              <a:rPr lang="ru-RU" sz="3400"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t>Навчальні</a:t>
            </a:r>
            <a:r>
              <a:rPr lang="ru-RU" b="1" dirty="0"/>
              <a:t> </a:t>
            </a:r>
            <a:r>
              <a:rPr lang="ru-RU" b="1" dirty="0" err="1"/>
              <a:t>поїздки</a:t>
            </a:r>
            <a:r>
              <a:rPr lang="ru-RU" b="1" dirty="0"/>
              <a:t> </a:t>
            </a:r>
            <a:r>
              <a:rPr lang="ru-RU" b="1" dirty="0" err="1"/>
              <a:t>груп</a:t>
            </a:r>
            <a:r>
              <a:rPr lang="ru-RU" b="1" dirty="0"/>
              <a:t> </a:t>
            </a:r>
            <a:r>
              <a:rPr lang="ru-RU" b="1" dirty="0" err="1"/>
              <a:t>іноземних</a:t>
            </a:r>
            <a:r>
              <a:rPr lang="ru-RU" b="1" dirty="0"/>
              <a:t> </a:t>
            </a:r>
            <a:r>
              <a:rPr lang="ru-RU" b="1" dirty="0" err="1"/>
              <a:t>студентів</a:t>
            </a:r>
            <a:r>
              <a:rPr lang="ru-RU" b="1" dirty="0"/>
              <a:t> до </a:t>
            </a:r>
            <a:r>
              <a:rPr lang="ru-RU" b="1" dirty="0" err="1"/>
              <a:t>Німеччини</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b="1" dirty="0" err="1"/>
              <a:t>Хто</a:t>
            </a:r>
            <a:r>
              <a:rPr lang="ru-RU" b="1" dirty="0"/>
              <a:t> </a:t>
            </a:r>
            <a:r>
              <a:rPr lang="ru-RU" b="1" dirty="0" err="1"/>
              <a:t>може</a:t>
            </a:r>
            <a:r>
              <a:rPr lang="ru-RU" b="1" dirty="0"/>
              <a:t> </a:t>
            </a:r>
            <a:r>
              <a:rPr lang="ru-RU" b="1" dirty="0" err="1"/>
              <a:t>подавати</a:t>
            </a:r>
            <a:r>
              <a:rPr lang="ru-RU" b="1" dirty="0"/>
              <a:t> </a:t>
            </a:r>
            <a:r>
              <a:rPr lang="ru-RU" b="1" dirty="0" err="1"/>
              <a:t>заяву</a:t>
            </a:r>
            <a:r>
              <a:rPr lang="ru-RU" b="1" dirty="0"/>
              <a:t>?</a:t>
            </a:r>
            <a:endParaRPr lang="ru-RU" dirty="0"/>
          </a:p>
          <a:p>
            <a:r>
              <a:rPr lang="ru-RU" dirty="0" err="1"/>
              <a:t>Подавати</a:t>
            </a:r>
            <a:r>
              <a:rPr lang="ru-RU" dirty="0"/>
              <a:t> </a:t>
            </a:r>
            <a:r>
              <a:rPr lang="ru-RU" dirty="0" err="1"/>
              <a:t>заяву</a:t>
            </a:r>
            <a:r>
              <a:rPr lang="ru-RU" dirty="0"/>
              <a:t> </a:t>
            </a:r>
            <a:r>
              <a:rPr lang="ru-RU" dirty="0" err="1"/>
              <a:t>можуть</a:t>
            </a:r>
            <a:r>
              <a:rPr lang="ru-RU" dirty="0"/>
              <a:t> </a:t>
            </a:r>
            <a:r>
              <a:rPr lang="ru-RU" dirty="0" err="1"/>
              <a:t>викладачі</a:t>
            </a:r>
            <a:r>
              <a:rPr lang="ru-RU" dirty="0"/>
              <a:t> </a:t>
            </a:r>
            <a:r>
              <a:rPr lang="ru-RU" dirty="0" err="1"/>
              <a:t>іноземних</a:t>
            </a:r>
            <a:r>
              <a:rPr lang="ru-RU" dirty="0"/>
              <a:t> ВНЗ.</a:t>
            </a:r>
          </a:p>
          <a:p>
            <a:pPr>
              <a:buNone/>
            </a:pPr>
            <a:r>
              <a:rPr lang="ru-RU" b="1" dirty="0"/>
              <a:t>На </a:t>
            </a:r>
            <a:r>
              <a:rPr lang="ru-RU" b="1" dirty="0" err="1"/>
              <a:t>що</a:t>
            </a:r>
            <a:r>
              <a:rPr lang="ru-RU" b="1" dirty="0"/>
              <a:t> </a:t>
            </a:r>
            <a:r>
              <a:rPr lang="ru-RU" b="1" dirty="0" err="1"/>
              <a:t>надається</a:t>
            </a:r>
            <a:r>
              <a:rPr lang="ru-RU" b="1" dirty="0"/>
              <a:t> </a:t>
            </a:r>
            <a:r>
              <a:rPr lang="ru-RU" b="1" dirty="0" err="1"/>
              <a:t>підтримка</a:t>
            </a:r>
            <a:r>
              <a:rPr lang="ru-RU" b="1" dirty="0"/>
              <a:t>?</a:t>
            </a:r>
            <a:endParaRPr lang="ru-RU" dirty="0"/>
          </a:p>
          <a:p>
            <a:r>
              <a:rPr lang="ru-RU" dirty="0"/>
              <a:t>На </a:t>
            </a:r>
            <a:r>
              <a:rPr lang="ru-RU" dirty="0" err="1"/>
              <a:t>навчальні</a:t>
            </a:r>
            <a:r>
              <a:rPr lang="ru-RU" dirty="0"/>
              <a:t> </a:t>
            </a:r>
            <a:r>
              <a:rPr lang="ru-RU" dirty="0" err="1"/>
              <a:t>поїздки</a:t>
            </a:r>
            <a:r>
              <a:rPr lang="ru-RU" dirty="0"/>
              <a:t> </a:t>
            </a:r>
            <a:r>
              <a:rPr lang="ru-RU" dirty="0" err="1"/>
              <a:t>груп</a:t>
            </a:r>
            <a:r>
              <a:rPr lang="ru-RU" dirty="0"/>
              <a:t> у </a:t>
            </a:r>
            <a:r>
              <a:rPr lang="ru-RU" dirty="0" err="1"/>
              <a:t>складі</a:t>
            </a:r>
            <a:r>
              <a:rPr lang="ru-RU" dirty="0"/>
              <a:t> максимально 15 </a:t>
            </a:r>
            <a:r>
              <a:rPr lang="ru-RU" dirty="0" err="1"/>
              <a:t>студентів</a:t>
            </a:r>
            <a:r>
              <a:rPr lang="ru-RU" dirty="0"/>
              <a:t> у </a:t>
            </a:r>
            <a:r>
              <a:rPr lang="ru-RU" dirty="0" err="1"/>
              <a:t>супроводі</a:t>
            </a:r>
            <a:r>
              <a:rPr lang="ru-RU" dirty="0"/>
              <a:t> </a:t>
            </a:r>
            <a:r>
              <a:rPr lang="ru-RU" dirty="0" err="1"/>
              <a:t>викладача.Окремі</a:t>
            </a:r>
            <a:r>
              <a:rPr lang="ru-RU" dirty="0"/>
              <a:t> </a:t>
            </a:r>
            <a:r>
              <a:rPr lang="ru-RU" dirty="0" err="1"/>
              <a:t>аспіранти</a:t>
            </a:r>
            <a:r>
              <a:rPr lang="ru-RU" dirty="0"/>
              <a:t> </a:t>
            </a:r>
            <a:r>
              <a:rPr lang="ru-RU" dirty="0" err="1"/>
              <a:t>можуть</a:t>
            </a:r>
            <a:r>
              <a:rPr lang="ru-RU" dirty="0"/>
              <a:t> </a:t>
            </a:r>
            <a:r>
              <a:rPr lang="ru-RU" dirty="0" err="1"/>
              <a:t>також</a:t>
            </a:r>
            <a:r>
              <a:rPr lang="ru-RU" dirty="0"/>
              <a:t> </a:t>
            </a:r>
            <a:r>
              <a:rPr lang="ru-RU" dirty="0" err="1"/>
              <a:t>брати</a:t>
            </a:r>
            <a:r>
              <a:rPr lang="ru-RU" dirty="0"/>
              <a:t> участь за </a:t>
            </a:r>
            <a:r>
              <a:rPr lang="ru-RU" dirty="0" err="1"/>
              <a:t>домовленістю</a:t>
            </a:r>
            <a:r>
              <a:rPr lang="ru-RU" dirty="0"/>
              <a:t> </a:t>
            </a:r>
            <a:r>
              <a:rPr lang="ru-RU" dirty="0" err="1"/>
              <a:t>із</a:t>
            </a:r>
            <a:r>
              <a:rPr lang="ru-RU" dirty="0"/>
              <a:t> DAAD. </a:t>
            </a:r>
            <a:r>
              <a:rPr lang="ru-RU" dirty="0" err="1"/>
              <a:t>Группи</a:t>
            </a:r>
            <a:r>
              <a:rPr lang="ru-RU" dirty="0"/>
              <a:t> </a:t>
            </a:r>
            <a:r>
              <a:rPr lang="ru-RU" dirty="0" err="1"/>
              <a:t>мають</a:t>
            </a:r>
            <a:r>
              <a:rPr lang="ru-RU" dirty="0"/>
              <a:t> </a:t>
            </a:r>
            <a:r>
              <a:rPr lang="ru-RU" dirty="0" err="1"/>
              <a:t>відвідати</a:t>
            </a:r>
            <a:r>
              <a:rPr lang="ru-RU" dirty="0"/>
              <a:t> </a:t>
            </a:r>
            <a:r>
              <a:rPr lang="ru-RU" dirty="0" err="1"/>
              <a:t>мінімум</a:t>
            </a:r>
            <a:r>
              <a:rPr lang="ru-RU" dirty="0"/>
              <a:t> 2 </a:t>
            </a:r>
            <a:r>
              <a:rPr lang="ru-RU" dirty="0" err="1"/>
              <a:t>німецькі</a:t>
            </a:r>
            <a:r>
              <a:rPr lang="ru-RU" dirty="0"/>
              <a:t> </a:t>
            </a:r>
            <a:r>
              <a:rPr lang="ru-RU" dirty="0" err="1"/>
              <a:t>вузи</a:t>
            </a:r>
            <a:r>
              <a:rPr lang="ru-RU" dirty="0"/>
              <a:t> та </a:t>
            </a:r>
            <a:r>
              <a:rPr lang="ru-RU" dirty="0" err="1"/>
              <a:t>взяти</a:t>
            </a:r>
            <a:r>
              <a:rPr lang="ru-RU" dirty="0"/>
              <a:t> там участь у </a:t>
            </a:r>
            <a:r>
              <a:rPr lang="ru-RU" dirty="0" err="1"/>
              <a:t>академічних</a:t>
            </a:r>
            <a:r>
              <a:rPr lang="ru-RU" dirty="0"/>
              <a:t> </a:t>
            </a:r>
            <a:r>
              <a:rPr lang="ru-RU" dirty="0" err="1"/>
              <a:t>програмах</a:t>
            </a:r>
            <a:r>
              <a:rPr lang="ru-RU" dirty="0"/>
              <a:t>. У </a:t>
            </a:r>
            <a:r>
              <a:rPr lang="ru-RU" dirty="0" err="1"/>
              <a:t>вечірні</a:t>
            </a:r>
            <a:r>
              <a:rPr lang="ru-RU" dirty="0"/>
              <a:t> </a:t>
            </a:r>
            <a:r>
              <a:rPr lang="ru-RU" dirty="0" err="1"/>
              <a:t>години</a:t>
            </a:r>
            <a:r>
              <a:rPr lang="ru-RU" dirty="0"/>
              <a:t> та у </a:t>
            </a:r>
            <a:r>
              <a:rPr lang="ru-RU" dirty="0" err="1"/>
              <a:t>вихідні</a:t>
            </a:r>
            <a:r>
              <a:rPr lang="ru-RU" dirty="0"/>
              <a:t> </a:t>
            </a:r>
            <a:r>
              <a:rPr lang="ru-RU" dirty="0" err="1"/>
              <a:t>дні</a:t>
            </a:r>
            <a:r>
              <a:rPr lang="ru-RU" dirty="0"/>
              <a:t> </a:t>
            </a:r>
            <a:r>
              <a:rPr lang="ru-RU" dirty="0" err="1"/>
              <a:t>відбувається</a:t>
            </a:r>
            <a:r>
              <a:rPr lang="ru-RU" dirty="0"/>
              <a:t> культурна </a:t>
            </a:r>
            <a:r>
              <a:rPr lang="ru-RU" dirty="0" err="1"/>
              <a:t>програма</a:t>
            </a:r>
            <a:r>
              <a:rPr lang="ru-RU" dirty="0"/>
              <a:t>.</a:t>
            </a:r>
          </a:p>
          <a:p>
            <a:pPr>
              <a:buNone/>
            </a:pPr>
            <a:r>
              <a:rPr lang="ru-RU" b="1" dirty="0" err="1"/>
              <a:t>Тривалість</a:t>
            </a:r>
            <a:r>
              <a:rPr lang="ru-RU" b="1" dirty="0"/>
              <a:t> </a:t>
            </a:r>
            <a:r>
              <a:rPr lang="ru-RU" b="1" dirty="0" err="1"/>
              <a:t>фінансування</a:t>
            </a:r>
            <a:endParaRPr lang="ru-RU" dirty="0"/>
          </a:p>
          <a:p>
            <a:r>
              <a:rPr lang="ru-RU" dirty="0" err="1"/>
              <a:t>Від</a:t>
            </a:r>
            <a:r>
              <a:rPr lang="ru-RU" dirty="0"/>
              <a:t> 7 до 12 </a:t>
            </a:r>
            <a:r>
              <a:rPr lang="ru-RU" dirty="0" err="1"/>
              <a:t>днів</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38355" y="910087"/>
            <a:ext cx="10972800" cy="4525963"/>
          </a:xfrm>
        </p:spPr>
        <p:txBody>
          <a:bodyPr>
            <a:normAutofit fontScale="77500" lnSpcReduction="20000"/>
          </a:bodyPr>
          <a:lstStyle/>
          <a:p>
            <a:pPr>
              <a:buNone/>
            </a:pPr>
            <a:r>
              <a:rPr lang="ru-RU" sz="3800" b="1" dirty="0" err="1" smtClean="0"/>
              <a:t>Розмір</a:t>
            </a:r>
            <a:r>
              <a:rPr lang="ru-RU" sz="3800" b="1" dirty="0" smtClean="0"/>
              <a:t> </a:t>
            </a:r>
            <a:r>
              <a:rPr lang="ru-RU" sz="3800" b="1" dirty="0" err="1" smtClean="0"/>
              <a:t>стипендії</a:t>
            </a:r>
            <a:endParaRPr lang="ru-RU" sz="3800" dirty="0" smtClean="0"/>
          </a:p>
          <a:p>
            <a:r>
              <a:rPr lang="ru-RU" sz="3800" dirty="0" err="1" smtClean="0"/>
              <a:t>Виділяється</a:t>
            </a:r>
            <a:r>
              <a:rPr lang="ru-RU" sz="3800" dirty="0" smtClean="0"/>
              <a:t> по 50 </a:t>
            </a:r>
            <a:r>
              <a:rPr lang="ru-RU" sz="3800" dirty="0" err="1" smtClean="0"/>
              <a:t>євро</a:t>
            </a:r>
            <a:r>
              <a:rPr lang="ru-RU" sz="3800" dirty="0" smtClean="0"/>
              <a:t> на особу на день як </a:t>
            </a:r>
            <a:r>
              <a:rPr lang="ru-RU" sz="3800" dirty="0" err="1" smtClean="0"/>
              <a:t>допомога</a:t>
            </a:r>
            <a:r>
              <a:rPr lang="ru-RU" sz="3800" dirty="0" smtClean="0"/>
              <a:t> на </a:t>
            </a:r>
            <a:r>
              <a:rPr lang="ru-RU" sz="3800" dirty="0" err="1" smtClean="0"/>
              <a:t>дорожні</a:t>
            </a:r>
            <a:r>
              <a:rPr lang="ru-RU" sz="3800" dirty="0" smtClean="0"/>
              <a:t> </a:t>
            </a:r>
            <a:r>
              <a:rPr lang="ru-RU" sz="3800" dirty="0" err="1" smtClean="0"/>
              <a:t>витрати</a:t>
            </a:r>
            <a:r>
              <a:rPr lang="ru-RU" sz="3800" dirty="0" smtClean="0"/>
              <a:t> та </a:t>
            </a:r>
            <a:r>
              <a:rPr lang="ru-RU" sz="3800" dirty="0" err="1" smtClean="0"/>
              <a:t>перебування</a:t>
            </a:r>
            <a:r>
              <a:rPr lang="ru-RU" sz="3800" dirty="0" smtClean="0"/>
              <a:t>.</a:t>
            </a:r>
          </a:p>
          <a:p>
            <a:pPr>
              <a:buNone/>
            </a:pPr>
            <a:r>
              <a:rPr lang="ru-RU" sz="3800" b="1" dirty="0" err="1" smtClean="0"/>
              <a:t>Відбір</a:t>
            </a:r>
            <a:endParaRPr lang="ru-RU" sz="3800" dirty="0" smtClean="0"/>
          </a:p>
          <a:p>
            <a:r>
              <a:rPr lang="ru-RU" sz="3800" dirty="0" err="1" smtClean="0"/>
              <a:t>Студенти</a:t>
            </a:r>
            <a:r>
              <a:rPr lang="ru-RU" sz="3800" dirty="0" smtClean="0"/>
              <a:t> та </a:t>
            </a:r>
            <a:r>
              <a:rPr lang="ru-RU" sz="3800" dirty="0" err="1" smtClean="0"/>
              <a:t>групи</a:t>
            </a:r>
            <a:r>
              <a:rPr lang="ru-RU" sz="3800" dirty="0" smtClean="0"/>
              <a:t> </a:t>
            </a:r>
            <a:r>
              <a:rPr lang="ru-RU" sz="3800" dirty="0" err="1" smtClean="0"/>
              <a:t>студентів</a:t>
            </a:r>
            <a:r>
              <a:rPr lang="ru-RU" sz="3800" dirty="0" smtClean="0"/>
              <a:t> не </a:t>
            </a:r>
            <a:r>
              <a:rPr lang="ru-RU" sz="3800" dirty="0" err="1" smtClean="0"/>
              <a:t>можуть</a:t>
            </a:r>
            <a:r>
              <a:rPr lang="ru-RU" sz="3800" dirty="0" smtClean="0"/>
              <a:t> </a:t>
            </a:r>
            <a:r>
              <a:rPr lang="ru-RU" sz="3800" dirty="0" err="1" smtClean="0"/>
              <a:t>самостійно</a:t>
            </a:r>
            <a:r>
              <a:rPr lang="ru-RU" sz="3800" dirty="0" smtClean="0"/>
              <a:t> </a:t>
            </a:r>
            <a:r>
              <a:rPr lang="ru-RU" sz="3800" dirty="0" err="1" smtClean="0"/>
              <a:t>подавати</a:t>
            </a:r>
            <a:r>
              <a:rPr lang="ru-RU" sz="3800" dirty="0" smtClean="0"/>
              <a:t> </a:t>
            </a:r>
            <a:r>
              <a:rPr lang="ru-RU" sz="3800" dirty="0" err="1" smtClean="0"/>
              <a:t>заяву</a:t>
            </a:r>
            <a:r>
              <a:rPr lang="ru-RU" sz="3800" dirty="0" smtClean="0"/>
              <a:t> до DAAD, </a:t>
            </a:r>
            <a:r>
              <a:rPr lang="ru-RU" sz="3800" dirty="0" err="1" smtClean="0"/>
              <a:t>їхній</a:t>
            </a:r>
            <a:r>
              <a:rPr lang="ru-RU" sz="3800" dirty="0" smtClean="0"/>
              <a:t> </a:t>
            </a:r>
            <a:r>
              <a:rPr lang="ru-RU" sz="3800" dirty="0" err="1" smtClean="0"/>
              <a:t>відбір</a:t>
            </a:r>
            <a:r>
              <a:rPr lang="ru-RU" sz="3800" dirty="0" smtClean="0"/>
              <a:t> </a:t>
            </a:r>
            <a:r>
              <a:rPr lang="ru-RU" sz="3800" dirty="0" err="1" smtClean="0"/>
              <a:t>здійснює</a:t>
            </a:r>
            <a:r>
              <a:rPr lang="ru-RU" sz="3800" dirty="0" smtClean="0"/>
              <a:t> вуз, </a:t>
            </a:r>
            <a:r>
              <a:rPr lang="ru-RU" sz="3800" dirty="0" err="1" smtClean="0"/>
              <a:t>що</a:t>
            </a:r>
            <a:r>
              <a:rPr lang="ru-RU" sz="3800" dirty="0" smtClean="0"/>
              <a:t> </a:t>
            </a:r>
            <a:r>
              <a:rPr lang="ru-RU" sz="3800" dirty="0" err="1" smtClean="0"/>
              <a:t>подає</a:t>
            </a:r>
            <a:r>
              <a:rPr lang="ru-RU" sz="3800" dirty="0" smtClean="0"/>
              <a:t> </a:t>
            </a:r>
            <a:r>
              <a:rPr lang="ru-RU" sz="3800" dirty="0" err="1" smtClean="0"/>
              <a:t>заяву</a:t>
            </a:r>
            <a:r>
              <a:rPr lang="ru-RU" sz="3800" dirty="0" smtClean="0"/>
              <a:t> на </a:t>
            </a:r>
            <a:r>
              <a:rPr lang="ru-RU" sz="3800" dirty="0" err="1" smtClean="0"/>
              <a:t>стипендію</a:t>
            </a:r>
            <a:r>
              <a:rPr lang="ru-RU" sz="3800" dirty="0" smtClean="0"/>
              <a:t>.</a:t>
            </a:r>
          </a:p>
          <a:p>
            <a:pPr>
              <a:buNone/>
            </a:pPr>
            <a:r>
              <a:rPr lang="ru-RU" sz="3800" b="1" dirty="0" err="1" smtClean="0"/>
              <a:t>Подальша</a:t>
            </a:r>
            <a:r>
              <a:rPr lang="ru-RU" sz="3800" b="1" dirty="0" smtClean="0"/>
              <a:t> </a:t>
            </a:r>
            <a:r>
              <a:rPr lang="ru-RU" sz="3800" b="1" dirty="0" err="1" smtClean="0"/>
              <a:t>інформація</a:t>
            </a:r>
            <a:endParaRPr lang="ru-RU" sz="3800" dirty="0" smtClean="0"/>
          </a:p>
          <a:p>
            <a:r>
              <a:rPr lang="ru-RU" sz="3800" dirty="0" err="1" smtClean="0"/>
              <a:t>Подальшу</a:t>
            </a:r>
            <a:r>
              <a:rPr lang="ru-RU" sz="3800" dirty="0" smtClean="0"/>
              <a:t> </a:t>
            </a:r>
            <a:r>
              <a:rPr lang="ru-RU" sz="3800" dirty="0" err="1" smtClean="0"/>
              <a:t>інформацію</a:t>
            </a:r>
            <a:r>
              <a:rPr lang="ru-RU" sz="3800" dirty="0" smtClean="0"/>
              <a:t> по </a:t>
            </a:r>
            <a:r>
              <a:rPr lang="ru-RU" sz="3800" dirty="0" err="1" smtClean="0"/>
              <a:t>цій</a:t>
            </a:r>
            <a:r>
              <a:rPr lang="ru-RU" sz="3800" dirty="0" smtClean="0"/>
              <a:t> </a:t>
            </a:r>
            <a:r>
              <a:rPr lang="ru-RU" sz="3800" dirty="0" err="1" smtClean="0"/>
              <a:t>програмі</a:t>
            </a:r>
            <a:r>
              <a:rPr lang="ru-RU" sz="3800" dirty="0" smtClean="0"/>
              <a:t> та портал для </a:t>
            </a:r>
            <a:r>
              <a:rPr lang="ru-RU" sz="3800" dirty="0" err="1" smtClean="0"/>
              <a:t>подання</a:t>
            </a:r>
            <a:r>
              <a:rPr lang="ru-RU" sz="3800" dirty="0" smtClean="0"/>
              <a:t> заяви </a:t>
            </a:r>
            <a:r>
              <a:rPr lang="ru-RU" sz="3800" dirty="0" err="1" smtClean="0"/>
              <a:t>Ви</a:t>
            </a:r>
            <a:r>
              <a:rPr lang="ru-RU" sz="3800" dirty="0" smtClean="0"/>
              <a:t> </a:t>
            </a:r>
            <a:r>
              <a:rPr lang="ru-RU" sz="3800" dirty="0" err="1" smtClean="0"/>
              <a:t>знайдете</a:t>
            </a:r>
            <a:r>
              <a:rPr lang="ru-RU" sz="3800" dirty="0" smtClean="0"/>
              <a:t> тут:</a:t>
            </a:r>
            <a:br>
              <a:rPr lang="ru-RU" sz="3800" dirty="0" smtClean="0"/>
            </a:br>
            <a:r>
              <a:rPr lang="ru-RU" sz="3800" u="sng" dirty="0" smtClean="0">
                <a:hlinkClick r:id="rId2"/>
              </a:rPr>
              <a:t>https://www.daad.de/hochschulen/ausschreibungen/projekte/de/11342-foerderprogramme-finden/?s=1&amp;projektid=57144084</a:t>
            </a:r>
            <a:endParaRPr lang="ru-RU" sz="3800"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uk-UA" sz="4000" b="1" dirty="0" smtClean="0">
                <a:solidFill>
                  <a:srgbClr val="00B050"/>
                </a:solidFill>
              </a:rPr>
              <a:t>Для студентів на бакалаврських програмах:</a:t>
            </a:r>
            <a:r>
              <a:rPr lang="ru-RU" dirty="0"/>
              <a:t/>
            </a:r>
            <a:br>
              <a:rPr lang="ru-RU" dirty="0"/>
            </a:br>
            <a:r>
              <a:rPr lang="ru-RU" dirty="0"/>
              <a:t/>
            </a:r>
            <a:br>
              <a:rPr lang="ru-RU" dirty="0"/>
            </a:br>
            <a:endParaRPr lang="ru-RU" dirty="0"/>
          </a:p>
        </p:txBody>
      </p:sp>
      <p:sp>
        <p:nvSpPr>
          <p:cNvPr id="3" name="Содержимое 2"/>
          <p:cNvSpPr>
            <a:spLocks noGrp="1"/>
          </p:cNvSpPr>
          <p:nvPr>
            <p:ph idx="1"/>
          </p:nvPr>
        </p:nvSpPr>
        <p:spPr/>
        <p:txBody>
          <a:bodyPr/>
          <a:lstStyle/>
          <a:p>
            <a:pPr lvl="0"/>
            <a:r>
              <a:rPr lang="ru-RU" sz="4400" dirty="0" err="1"/>
              <a:t>Стипен</a:t>
            </a:r>
            <a:r>
              <a:rPr lang="uk-UA" sz="4400" dirty="0"/>
              <a:t>дії на навчання для випускників ВНЗ з усіх спеціальностей</a:t>
            </a:r>
            <a:endParaRPr lang="ru-RU" sz="4400" dirty="0"/>
          </a:p>
          <a:p>
            <a:pPr lvl="0"/>
            <a:r>
              <a:rPr lang="en-US" sz="4400" dirty="0"/>
              <a:t>ERP</a:t>
            </a:r>
            <a:r>
              <a:rPr lang="ru-RU" sz="4400" dirty="0"/>
              <a:t> – </a:t>
            </a:r>
            <a:r>
              <a:rPr lang="uk-UA" sz="4400" dirty="0"/>
              <a:t>стипендії на навчання для студентів в галузі економіки</a:t>
            </a:r>
            <a:endParaRPr lang="ru-RU" sz="4400"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6264185"/>
          </a:xfrm>
        </p:spPr>
        <p:txBody>
          <a:bodyPr>
            <a:normAutofit fontScale="90000"/>
          </a:bodyPr>
          <a:lstStyle/>
          <a:p>
            <a:pPr algn="l">
              <a:lnSpc>
                <a:spcPct val="150000"/>
              </a:lnSpc>
            </a:pPr>
            <a:r>
              <a:rPr lang="ru-RU" sz="3100" b="1" dirty="0" err="1" smtClean="0">
                <a:latin typeface="Times New Roman" pitchFamily="18" charset="0"/>
                <a:cs typeface="Times New Roman" pitchFamily="18" charset="0"/>
              </a:rPr>
              <a:t>Стипен</a:t>
            </a:r>
            <a:r>
              <a:rPr lang="uk-UA" sz="3100" b="1" dirty="0" smtClean="0">
                <a:latin typeface="Times New Roman" pitchFamily="18" charset="0"/>
                <a:cs typeface="Times New Roman" pitchFamily="18" charset="0"/>
              </a:rPr>
              <a:t>дії на навчання для випускників ВНЗ з усіх спеціальностей </a:t>
            </a:r>
            <a:r>
              <a:rPr lang="uk-UA" sz="3100" dirty="0" smtClean="0">
                <a:latin typeface="Times New Roman" pitchFamily="18" charset="0"/>
                <a:cs typeface="Times New Roman" pitchFamily="18" charset="0"/>
              </a:rPr>
              <a:t>(</a:t>
            </a:r>
            <a:r>
              <a:rPr lang="ru-RU" sz="3100" dirty="0" smtClean="0">
                <a:latin typeface="Times New Roman" pitchFamily="18" charset="0"/>
                <a:cs typeface="Times New Roman" pitchFamily="18" charset="0"/>
              </a:rPr>
              <a:t>10 до 24 </a:t>
            </a:r>
            <a:r>
              <a:rPr lang="ru-RU" sz="3100" dirty="0" err="1" smtClean="0">
                <a:latin typeface="Times New Roman" pitchFamily="18" charset="0"/>
                <a:cs typeface="Times New Roman" pitchFamily="18" charset="0"/>
              </a:rPr>
              <a:t>місяців</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залежно</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від</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тривалості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обраної</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навчальної</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програми</a:t>
            </a:r>
            <a:r>
              <a:rPr lang="uk-UA" sz="3100" dirty="0" smtClean="0">
                <a:latin typeface="Times New Roman" pitchFamily="18" charset="0"/>
                <a:cs typeface="Times New Roman" pitchFamily="18" charset="0"/>
              </a:rPr>
              <a:t>)</a:t>
            </a:r>
            <a:br>
              <a:rPr lang="uk-UA"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Що</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включає</a:t>
            </a:r>
            <a:r>
              <a:rPr lang="ru-RU" sz="3100" b="1" dirty="0" smtClean="0">
                <a:latin typeface="Times New Roman" pitchFamily="18" charset="0"/>
                <a:cs typeface="Times New Roman" pitchFamily="18" charset="0"/>
              </a:rPr>
              <a:t> в себе </a:t>
            </a:r>
            <a:r>
              <a:rPr lang="ru-RU" sz="3100" b="1" dirty="0" err="1" smtClean="0">
                <a:latin typeface="Times New Roman" pitchFamily="18" charset="0"/>
                <a:cs typeface="Times New Roman" pitchFamily="18" charset="0"/>
              </a:rPr>
              <a:t>стипендія</a:t>
            </a:r>
            <a:r>
              <a:rPr lang="ru-RU" sz="3100" b="1" dirty="0" smtClean="0">
                <a:latin typeface="Times New Roman" pitchFamily="18" charset="0"/>
                <a:cs typeface="Times New Roman" pitchFamily="18" charset="0"/>
              </a:rPr>
              <a:t>?</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err="1" smtClean="0">
                <a:latin typeface="Times New Roman" pitchFamily="18" charset="0"/>
                <a:cs typeface="Times New Roman" pitchFamily="18" charset="0"/>
              </a:rPr>
              <a:t>щомісячні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виплати</a:t>
            </a:r>
            <a:r>
              <a:rPr lang="ru-RU" sz="3100" dirty="0" smtClean="0">
                <a:latin typeface="Times New Roman" pitchFamily="18" charset="0"/>
                <a:cs typeface="Times New Roman" pitchFamily="18" charset="0"/>
              </a:rPr>
              <a:t> в </a:t>
            </a:r>
            <a:r>
              <a:rPr lang="ru-RU" sz="3100" dirty="0" err="1" smtClean="0">
                <a:latin typeface="Times New Roman" pitchFamily="18" charset="0"/>
                <a:cs typeface="Times New Roman" pitchFamily="18" charset="0"/>
              </a:rPr>
              <a:t>розмірі</a:t>
            </a:r>
            <a:r>
              <a:rPr lang="ru-RU" sz="3100" dirty="0" smtClean="0">
                <a:latin typeface="Times New Roman" pitchFamily="18" charset="0"/>
                <a:cs typeface="Times New Roman" pitchFamily="18" charset="0"/>
              </a:rPr>
              <a:t> 750 </a:t>
            </a:r>
            <a:r>
              <a:rPr lang="ru-RU" sz="3100" dirty="0" err="1" smtClean="0">
                <a:latin typeface="Times New Roman" pitchFamily="18" charset="0"/>
                <a:cs typeface="Times New Roman" pitchFamily="18" charset="0"/>
              </a:rPr>
              <a:t>євро</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err="1" smtClean="0">
                <a:latin typeface="Times New Roman" pitchFamily="18" charset="0"/>
                <a:cs typeface="Times New Roman" pitchFamily="18" charset="0"/>
              </a:rPr>
              <a:t>виплати</a:t>
            </a:r>
            <a:r>
              <a:rPr lang="ru-RU" sz="3100" dirty="0" smtClean="0">
                <a:latin typeface="Times New Roman" pitchFamily="18" charset="0"/>
                <a:cs typeface="Times New Roman" pitchFamily="18" charset="0"/>
              </a:rPr>
              <a:t> на </a:t>
            </a:r>
            <a:r>
              <a:rPr lang="ru-RU" sz="3100" dirty="0" err="1" smtClean="0">
                <a:latin typeface="Times New Roman" pitchFamily="18" charset="0"/>
                <a:cs typeface="Times New Roman" pitchFamily="18" charset="0"/>
              </a:rPr>
              <a:t>медичне</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страхування</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страхування</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від</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нещасних</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випадків</a:t>
            </a:r>
            <a:r>
              <a:rPr lang="ru-RU" sz="3100" dirty="0" smtClean="0">
                <a:latin typeface="Times New Roman" pitchFamily="18" charset="0"/>
                <a:cs typeface="Times New Roman" pitchFamily="18" charset="0"/>
              </a:rPr>
              <a:t> та </a:t>
            </a:r>
            <a:r>
              <a:rPr lang="ru-RU" sz="3100" dirty="0" err="1" smtClean="0">
                <a:latin typeface="Times New Roman" pitchFamily="18" charset="0"/>
                <a:cs typeface="Times New Roman" pitchFamily="18" charset="0"/>
              </a:rPr>
              <a:t>страхування</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цивільної</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відповідальності</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err="1" smtClean="0">
                <a:latin typeface="Times New Roman" pitchFamily="18" charset="0"/>
                <a:cs typeface="Times New Roman" pitchFamily="18" charset="0"/>
              </a:rPr>
              <a:t>допомогу</a:t>
            </a:r>
            <a:r>
              <a:rPr lang="ru-RU" sz="3100" dirty="0" smtClean="0">
                <a:latin typeface="Times New Roman" pitchFamily="18" charset="0"/>
                <a:cs typeface="Times New Roman" pitchFamily="18" charset="0"/>
              </a:rPr>
              <a:t> на </a:t>
            </a:r>
            <a:r>
              <a:rPr lang="ru-RU" sz="3100" dirty="0" err="1" smtClean="0">
                <a:latin typeface="Times New Roman" pitchFamily="18" charset="0"/>
                <a:cs typeface="Times New Roman" pitchFamily="18" charset="0"/>
              </a:rPr>
              <a:t>проїзд</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якщо</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ці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витрати</a:t>
            </a:r>
            <a:r>
              <a:rPr lang="ru-RU" sz="3100" dirty="0" smtClean="0">
                <a:latin typeface="Times New Roman" pitchFamily="18" charset="0"/>
                <a:cs typeface="Times New Roman" pitchFamily="18" charset="0"/>
              </a:rPr>
              <a:t> не </a:t>
            </a:r>
            <a:r>
              <a:rPr lang="ru-RU" sz="3100" dirty="0" err="1" smtClean="0">
                <a:latin typeface="Times New Roman" pitchFamily="18" charset="0"/>
                <a:cs typeface="Times New Roman" pitchFamily="18" charset="0"/>
              </a:rPr>
              <a:t>беруть</a:t>
            </a:r>
            <a:r>
              <a:rPr lang="ru-RU" sz="3100" dirty="0" smtClean="0">
                <a:latin typeface="Times New Roman" pitchFamily="18" charset="0"/>
                <a:cs typeface="Times New Roman" pitchFamily="18" charset="0"/>
              </a:rPr>
              <a:t> на себе </a:t>
            </a:r>
            <a:r>
              <a:rPr lang="ru-RU" sz="3100" dirty="0" err="1" smtClean="0">
                <a:latin typeface="Times New Roman" pitchFamily="18" charset="0"/>
                <a:cs typeface="Times New Roman" pitchFamily="18" charset="0"/>
              </a:rPr>
              <a:t>організації</a:t>
            </a:r>
            <a:r>
              <a:rPr lang="ru-RU" sz="3100" dirty="0" smtClean="0">
                <a:latin typeface="Times New Roman" pitchFamily="18" charset="0"/>
                <a:cs typeface="Times New Roman" pitchFamily="18" charset="0"/>
              </a:rPr>
              <a:t> на </a:t>
            </a:r>
            <a:r>
              <a:rPr lang="ru-RU" sz="3100" dirty="0" err="1" smtClean="0">
                <a:latin typeface="Times New Roman" pitchFamily="18" charset="0"/>
                <a:cs typeface="Times New Roman" pitchFamily="18" charset="0"/>
              </a:rPr>
              <a:t>батьківщині</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пошукача</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або</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інша</a:t>
            </a:r>
            <a:r>
              <a:rPr lang="ru-RU" sz="3100" dirty="0" smtClean="0">
                <a:latin typeface="Times New Roman" pitchFamily="18" charset="0"/>
                <a:cs typeface="Times New Roman" pitchFamily="18" charset="0"/>
              </a:rPr>
              <a:t> сторона</a:t>
            </a:r>
            <a:br>
              <a:rPr lang="ru-RU" sz="3100" dirty="0" smtClean="0">
                <a:latin typeface="Times New Roman" pitchFamily="18" charset="0"/>
                <a:cs typeface="Times New Roman" pitchFamily="18" charset="0"/>
              </a:rPr>
            </a:br>
            <a:r>
              <a:rPr lang="ru-RU" sz="3100" dirty="0" err="1" smtClean="0">
                <a:latin typeface="Times New Roman" pitchFamily="18" charset="0"/>
                <a:cs typeface="Times New Roman" pitchFamily="18" charset="0"/>
              </a:rPr>
              <a:t>одноразову</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допомогу</a:t>
            </a:r>
            <a:r>
              <a:rPr lang="ru-RU" sz="3100" dirty="0" smtClean="0">
                <a:latin typeface="Times New Roman" pitchFamily="18" charset="0"/>
                <a:cs typeface="Times New Roman" pitchFamily="18" charset="0"/>
              </a:rPr>
              <a:t> на </a:t>
            </a:r>
            <a:r>
              <a:rPr lang="ru-RU" sz="3100" dirty="0" err="1" smtClean="0">
                <a:latin typeface="Times New Roman" pitchFamily="18" charset="0"/>
                <a:cs typeface="Times New Roman" pitchFamily="18" charset="0"/>
              </a:rPr>
              <a:t>навчання</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endParaRPr lang="ru-RU" sz="31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37278"/>
            <a:ext cx="10972800" cy="6057151"/>
          </a:xfrm>
        </p:spPr>
        <p:txBody>
          <a:bodyPr>
            <a:noAutofit/>
          </a:bodyPr>
          <a:lstStyle/>
          <a:p>
            <a:pPr algn="l">
              <a:lnSpc>
                <a:spcPct val="150000"/>
              </a:lnSpc>
            </a:pPr>
            <a:r>
              <a:rPr lang="en-US" sz="2400" b="1" dirty="0" smtClean="0">
                <a:latin typeface="Times New Roman" pitchFamily="18" charset="0"/>
                <a:cs typeface="Times New Roman" pitchFamily="18" charset="0"/>
              </a:rPr>
              <a:t>ERP</a:t>
            </a:r>
            <a:r>
              <a:rPr lang="ru-RU" sz="2400" b="1" dirty="0" smtClean="0">
                <a:latin typeface="Times New Roman" pitchFamily="18" charset="0"/>
                <a:cs typeface="Times New Roman" pitchFamily="18" charset="0"/>
              </a:rPr>
              <a:t> – </a:t>
            </a:r>
            <a:r>
              <a:rPr lang="uk-UA" sz="2400" b="1" dirty="0" smtClean="0">
                <a:latin typeface="Times New Roman" pitchFamily="18" charset="0"/>
                <a:cs typeface="Times New Roman" pitchFamily="18" charset="0"/>
              </a:rPr>
              <a:t>стипендії на навчання для студентів в галузі економіки </a:t>
            </a:r>
            <a:r>
              <a:rPr lang="uk-UA"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18-24 </a:t>
            </a:r>
            <a:r>
              <a:rPr lang="ru-RU" sz="2400" dirty="0" err="1">
                <a:latin typeface="Times New Roman" pitchFamily="18" charset="0"/>
                <a:cs typeface="Times New Roman" pitchFamily="18" charset="0"/>
              </a:rPr>
              <a:t>місяці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Підтримка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надається</a:t>
            </a:r>
            <a:r>
              <a:rPr lang="ru-RU" sz="2400" dirty="0">
                <a:latin typeface="Times New Roman" pitchFamily="18" charset="0"/>
                <a:cs typeface="Times New Roman" pitchFamily="18" charset="0"/>
              </a:rPr>
              <a:t> на 3-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4-семестрові </a:t>
            </a:r>
            <a:r>
              <a:rPr lang="ru-RU" sz="2400" dirty="0" err="1">
                <a:latin typeface="Times New Roman" pitchFamily="18" charset="0"/>
                <a:cs typeface="Times New Roman" pitchFamily="18" charset="0"/>
              </a:rPr>
              <a:t>магістерські</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програми</a:t>
            </a:r>
            <a:r>
              <a:rPr lang="uk-UA" sz="2400" dirty="0" smtClean="0">
                <a:latin typeface="Times New Roman" pitchFamily="18" charset="0"/>
                <a:cs typeface="Times New Roman" pitchFamily="18" charset="0"/>
              </a:rPr>
              <a:t>)</a:t>
            </a:r>
            <a:br>
              <a:rPr lang="uk-UA" sz="2400"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Що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включає</a:t>
            </a:r>
            <a:r>
              <a:rPr lang="ru-RU" sz="2400" b="1" dirty="0">
                <a:latin typeface="Times New Roman" pitchFamily="18" charset="0"/>
                <a:cs typeface="Times New Roman" pitchFamily="18" charset="0"/>
              </a:rPr>
              <a:t> в себе </a:t>
            </a:r>
            <a:r>
              <a:rPr lang="ru-RU" sz="2400" b="1" dirty="0" err="1">
                <a:latin typeface="Times New Roman" pitchFamily="18" charset="0"/>
                <a:cs typeface="Times New Roman" pitchFamily="18" charset="0"/>
              </a:rPr>
              <a:t>стипендія</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щомісячні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виплати</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розмірі</a:t>
            </a:r>
            <a:r>
              <a:rPr lang="ru-RU" sz="2400" dirty="0">
                <a:latin typeface="Times New Roman" pitchFamily="18" charset="0"/>
                <a:cs typeface="Times New Roman" pitchFamily="18" charset="0"/>
              </a:rPr>
              <a:t> 750 </a:t>
            </a:r>
            <a:r>
              <a:rPr lang="ru-RU" sz="2400" dirty="0" err="1">
                <a:latin typeface="Times New Roman" pitchFamily="18" charset="0"/>
                <a:cs typeface="Times New Roman" pitchFamily="18" charset="0"/>
              </a:rPr>
              <a:t>євро</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допомогу</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навчання</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розмірі</a:t>
            </a:r>
            <a:r>
              <a:rPr lang="ru-RU" sz="2400" dirty="0">
                <a:latin typeface="Times New Roman" pitchFamily="18" charset="0"/>
                <a:cs typeface="Times New Roman" pitchFamily="18" charset="0"/>
              </a:rPr>
              <a:t> 460 </a:t>
            </a:r>
            <a:r>
              <a:rPr lang="ru-RU" sz="2400" dirty="0" err="1">
                <a:latin typeface="Times New Roman" pitchFamily="18" charset="0"/>
                <a:cs typeface="Times New Roman" pitchFamily="18" charset="0"/>
              </a:rPr>
              <a:t>євро</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рік</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виплати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медичне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нещасних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випадків</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страхування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цивільної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відповідальності</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допомогу</a:t>
            </a:r>
            <a:r>
              <a:rPr lang="ru-RU" sz="2400" dirty="0">
                <a:latin typeface="Times New Roman" pitchFamily="18" charset="0"/>
                <a:cs typeface="Times New Roman" pitchFamily="18" charset="0"/>
              </a:rPr>
              <a:t> на </a:t>
            </a:r>
            <a:r>
              <a:rPr lang="ru-RU" sz="2400" dirty="0" err="1" smtClean="0">
                <a:latin typeface="Times New Roman" pitchFamily="18" charset="0"/>
                <a:cs typeface="Times New Roman" pitchFamily="18" charset="0"/>
              </a:rPr>
              <a:t>проїзд</a:t>
            </a: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за </a:t>
            </a:r>
            <a:r>
              <a:rPr lang="ru-RU" sz="2400" dirty="0" err="1">
                <a:latin typeface="Times New Roman" pitchFamily="18" charset="0"/>
                <a:cs typeface="Times New Roman" pitchFamily="18" charset="0"/>
              </a:rPr>
              <a:t>рішенням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відбіркової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комісії</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DAAD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перед початком </a:t>
            </a:r>
            <a:r>
              <a:rPr lang="ru-RU" sz="2400" dirty="0" err="1">
                <a:latin typeface="Times New Roman" pitchFamily="18" charset="0"/>
                <a:cs typeface="Times New Roman" pitchFamily="18" charset="0"/>
              </a:rPr>
              <a:t>стипендії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профінансувати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навчання</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одномісячному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німецької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мови</a:t>
            </a:r>
            <a:r>
              <a:rPr lang="ru-RU" sz="2400" dirty="0">
                <a:latin typeface="Times New Roman" pitchFamily="18" charset="0"/>
                <a:cs typeface="Times New Roman" pitchFamily="18" charset="0"/>
              </a:rPr>
              <a:t> в одному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інститутів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Німеччини</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можливі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виплати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після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подання</a:t>
            </a:r>
            <a:r>
              <a:rPr lang="ru-RU" sz="2400" dirty="0">
                <a:latin typeface="Times New Roman" pitchFamily="18" charset="0"/>
                <a:cs typeface="Times New Roman" pitchFamily="18" charset="0"/>
              </a:rPr>
              <a:t> заяви (</a:t>
            </a:r>
            <a:r>
              <a:rPr lang="ru-RU" sz="2400" dirty="0" err="1">
                <a:latin typeface="Times New Roman" pitchFamily="18" charset="0"/>
                <a:cs typeface="Times New Roman" pitchFamily="18" charset="0"/>
              </a:rPr>
              <a:t>допомога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сім´ю</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надається</a:t>
            </a:r>
            <a:r>
              <a:rPr lang="ru-RU" sz="24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2590</TotalTime>
  <Words>912</Words>
  <Application>Microsoft Macintosh PowerPoint</Application>
  <PresentationFormat>Произвольный</PresentationFormat>
  <Paragraphs>103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Стипендії DAAD </vt:lpstr>
      <vt:lpstr>Для студентів на бакалаврських програмах: 2-3 курси, 5 курс (якщо він не випускний): Літні курси у Німеччині для іноземних студентів (3 тижні) 2-5 курси: Групові поїздки для студентів до Німеччини «Studienreisen» (12 днів) </vt:lpstr>
      <vt:lpstr>Літні курси у Німеччині для іноземних студентів</vt:lpstr>
      <vt:lpstr>Слайд 4</vt:lpstr>
      <vt:lpstr>Навчальні поїздки груп іноземних студентів до Німеччини</vt:lpstr>
      <vt:lpstr>Слайд 6</vt:lpstr>
      <vt:lpstr> Для студентів на бакалаврських програмах:  </vt:lpstr>
      <vt:lpstr>Стипендії на навчання для випускників ВНЗ з усіх спеціальностей (10 до 24 місяців, залежно від тривалості обраної навчальної програми)  Що включає в себе стипендія? щомісячні виплати в розмірі 750 євро виплати на медичне страхування, страхування від нещасних випадків та страхування цивільної відповідальності допомогу на проїзд, якщо ці витрати не беруть на себе організації на батьківщині пошукача або інша сторона одноразову допомогу на навчання </vt:lpstr>
      <vt:lpstr>ERP – стипендії на навчання для студентів в галузі економіки (18-24 місяці. Підтримка надається на 3- або 4-семестрові магістерські програми)  Що включає в себе стипендія? щомісячні виплати в розмірі 750 євро допомогу на навчання в розмірі 460 євро на рік виплати на медичне страхування, страхування від нещасних випадків та страхування цивільної відповідальності допомогу на проїзд  за рішенням відбіркової комісії DAAD може перед початком стипендії профінансувати навчання на одномісячному курсі німецької мови в одному з мовних інститутів Німеччини. можливі інші виплати після подання заяви (допомога на сім´ю не надається)   </vt:lpstr>
      <vt:lpstr>Для аспірантів: </vt:lpstr>
      <vt:lpstr>Наукові стипендії - короткі стипендії</vt:lpstr>
      <vt:lpstr>Наукові стипендії - річні стипендії</vt:lpstr>
      <vt:lpstr>Для викладачів: </vt:lpstr>
      <vt:lpstr>Наукові стажування для викладачів ВНЗ та науковців</vt:lpstr>
      <vt:lpstr>Слайд 15</vt:lpstr>
      <vt:lpstr>Двосторонній обмін науковцями</vt:lpstr>
      <vt:lpstr>Слайд 17</vt:lpstr>
      <vt:lpstr>Інформація на сайті: </vt:lpstr>
      <vt:lpstr>5 САЙТІВ ДЛЯ ПОШУКУ МОЛОДІЖНИХ ПРОЕКТІВ!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ВПЛИВ та СТАЛІСТЬ  проекту …</dc:title>
  <dc:creator>Атаманчук</dc:creator>
  <cp:lastModifiedBy>Стас</cp:lastModifiedBy>
  <cp:revision>243</cp:revision>
  <dcterms:created xsi:type="dcterms:W3CDTF">2017-03-31T15:31:03Z</dcterms:created>
  <dcterms:modified xsi:type="dcterms:W3CDTF">2017-11-30T10:03:04Z</dcterms:modified>
</cp:coreProperties>
</file>